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878835"/>
            <a:ext cx="12191999" cy="245059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06328" y="108204"/>
            <a:ext cx="743712" cy="79857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128010" y="1198321"/>
            <a:ext cx="5935979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E54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E54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E54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68351"/>
            <a:ext cx="962850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2E54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3034283"/>
            <a:ext cx="11347450" cy="3535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ac.gov.ru/" TargetMode="External"/><Relationship Id="rId4" Type="http://schemas.openxmlformats.org/officeDocument/2006/relationships/hyperlink" Target="http://www.fsb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09800" y="1198321"/>
            <a:ext cx="7620000" cy="6739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43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/>
              </a:rPr>
              <a:t>Профилактический час</a:t>
            </a:r>
            <a:endParaRPr sz="43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933" y="2154173"/>
            <a:ext cx="118294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2E5496"/>
                </a:solidFill>
                <a:latin typeface="Arial Black"/>
                <a:cs typeface="Arial Black"/>
              </a:rPr>
              <a:t>«Как</a:t>
            </a:r>
            <a:r>
              <a:rPr sz="2800" spc="15" dirty="0">
                <a:solidFill>
                  <a:srgbClr val="2E5496"/>
                </a:solidFill>
                <a:latin typeface="Arial Black"/>
                <a:cs typeface="Arial Black"/>
              </a:rPr>
              <a:t> </a:t>
            </a:r>
            <a:r>
              <a:rPr sz="2800" spc="-10" dirty="0">
                <a:solidFill>
                  <a:srgbClr val="2E5496"/>
                </a:solidFill>
                <a:latin typeface="Arial Black"/>
                <a:cs typeface="Arial Black"/>
              </a:rPr>
              <a:t>говорить</a:t>
            </a:r>
            <a:r>
              <a:rPr sz="2800" spc="35" dirty="0">
                <a:solidFill>
                  <a:srgbClr val="2E5496"/>
                </a:solidFill>
                <a:latin typeface="Arial Black"/>
                <a:cs typeface="Arial Black"/>
              </a:rPr>
              <a:t> </a:t>
            </a:r>
            <a:r>
              <a:rPr sz="2800" spc="-5" dirty="0">
                <a:solidFill>
                  <a:srgbClr val="2E5496"/>
                </a:solidFill>
                <a:latin typeface="Arial Black"/>
                <a:cs typeface="Arial Black"/>
              </a:rPr>
              <a:t>с учениками</a:t>
            </a:r>
            <a:r>
              <a:rPr sz="2800" spc="25" dirty="0">
                <a:solidFill>
                  <a:srgbClr val="2E5496"/>
                </a:solidFill>
                <a:latin typeface="Arial Black"/>
                <a:cs typeface="Arial Black"/>
              </a:rPr>
              <a:t> </a:t>
            </a:r>
            <a:r>
              <a:rPr sz="2800" spc="-5" dirty="0">
                <a:solidFill>
                  <a:srgbClr val="2E5496"/>
                </a:solidFill>
                <a:latin typeface="Arial Black"/>
                <a:cs typeface="Arial Black"/>
              </a:rPr>
              <a:t>о</a:t>
            </a:r>
            <a:r>
              <a:rPr sz="2800" spc="5" dirty="0">
                <a:solidFill>
                  <a:srgbClr val="2E5496"/>
                </a:solidFill>
                <a:latin typeface="Arial Black"/>
                <a:cs typeface="Arial Black"/>
              </a:rPr>
              <a:t> </a:t>
            </a:r>
            <a:r>
              <a:rPr sz="2800" spc="-10" dirty="0">
                <a:solidFill>
                  <a:srgbClr val="2E5496"/>
                </a:solidFill>
                <a:latin typeface="Arial Black"/>
                <a:cs typeface="Arial Black"/>
              </a:rPr>
              <a:t>терроризме</a:t>
            </a:r>
            <a:r>
              <a:rPr sz="2800" spc="35" dirty="0">
                <a:solidFill>
                  <a:srgbClr val="2E5496"/>
                </a:solidFill>
                <a:latin typeface="Arial Black"/>
                <a:cs typeface="Arial Black"/>
              </a:rPr>
              <a:t> </a:t>
            </a:r>
            <a:r>
              <a:rPr sz="2800" spc="-5" dirty="0">
                <a:solidFill>
                  <a:srgbClr val="2E5496"/>
                </a:solidFill>
                <a:latin typeface="Arial Black"/>
                <a:cs typeface="Arial Black"/>
              </a:rPr>
              <a:t>и</a:t>
            </a:r>
            <a:r>
              <a:rPr sz="2800" dirty="0">
                <a:solidFill>
                  <a:srgbClr val="2E5496"/>
                </a:solidFill>
                <a:latin typeface="Arial Black"/>
                <a:cs typeface="Arial Black"/>
              </a:rPr>
              <a:t> </a:t>
            </a:r>
            <a:r>
              <a:rPr sz="2800" spc="-10" dirty="0">
                <a:solidFill>
                  <a:srgbClr val="2E5496"/>
                </a:solidFill>
                <a:latin typeface="Arial Black"/>
                <a:cs typeface="Arial Black"/>
              </a:rPr>
              <a:t>экстремизме»</a:t>
            </a:r>
            <a:endParaRPr sz="2800" dirty="0">
              <a:latin typeface="Arial Black"/>
              <a:cs typeface="Arial Black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9400" y="0"/>
            <a:ext cx="16002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775" y="247649"/>
            <a:ext cx="8890000" cy="823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45"/>
              </a:lnSpc>
              <a:spcBef>
                <a:spcPts val="95"/>
              </a:spcBef>
            </a:pPr>
            <a:r>
              <a:rPr spc="-5" dirty="0"/>
              <a:t>ПРОФИЛАКТИКА</a:t>
            </a:r>
            <a:r>
              <a:rPr spc="50" dirty="0"/>
              <a:t> </a:t>
            </a:r>
            <a:r>
              <a:rPr spc="-20" dirty="0"/>
              <a:t>ЭКСТРЕМИЗМА</a:t>
            </a:r>
            <a:r>
              <a:rPr spc="55" dirty="0"/>
              <a:t> </a:t>
            </a:r>
            <a:r>
              <a:rPr spc="-5" dirty="0"/>
              <a:t>И</a:t>
            </a:r>
            <a:r>
              <a:rPr dirty="0"/>
              <a:t> </a:t>
            </a:r>
            <a:r>
              <a:rPr spc="-15" dirty="0"/>
              <a:t>ТЕРРОРИЗМА:</a:t>
            </a:r>
          </a:p>
          <a:p>
            <a:pPr marL="12700">
              <a:lnSpc>
                <a:spcPts val="3145"/>
              </a:lnSpc>
            </a:pPr>
            <a:r>
              <a:rPr b="0" spc="-10" dirty="0">
                <a:latin typeface="Arial Black"/>
                <a:cs typeface="Arial Black"/>
              </a:rPr>
              <a:t>ФОРМАТЫ</a:t>
            </a:r>
            <a:r>
              <a:rPr b="0" spc="10" dirty="0">
                <a:latin typeface="Arial Black"/>
                <a:cs typeface="Arial Black"/>
              </a:rPr>
              <a:t> </a:t>
            </a:r>
            <a:r>
              <a:rPr b="0" spc="-10" dirty="0">
                <a:latin typeface="Arial Black"/>
                <a:cs typeface="Arial Black"/>
              </a:rPr>
              <a:t>РАБОТЫ</a:t>
            </a:r>
            <a:r>
              <a:rPr b="0" spc="15" dirty="0">
                <a:latin typeface="Arial Black"/>
                <a:cs typeface="Arial Black"/>
              </a:rPr>
              <a:t> </a:t>
            </a:r>
            <a:r>
              <a:rPr b="0" spc="-5" dirty="0">
                <a:latin typeface="Arial Black"/>
                <a:cs typeface="Arial Black"/>
              </a:rPr>
              <a:t>С ДЕТЬМИ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210311" y="1251203"/>
            <a:ext cx="6910070" cy="4620895"/>
            <a:chOff x="210311" y="1251203"/>
            <a:chExt cx="6910070" cy="462089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0311" y="1566671"/>
              <a:ext cx="4361688" cy="43053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594859" y="1251203"/>
              <a:ext cx="2525395" cy="524510"/>
            </a:xfrm>
            <a:custGeom>
              <a:avLst/>
              <a:gdLst/>
              <a:ahLst/>
              <a:cxnLst/>
              <a:rect l="l" t="t" r="r" b="b"/>
              <a:pathLst>
                <a:path w="2525395" h="524510">
                  <a:moveTo>
                    <a:pt x="2263140" y="0"/>
                  </a:moveTo>
                  <a:lnTo>
                    <a:pt x="262127" y="0"/>
                  </a:lnTo>
                  <a:lnTo>
                    <a:pt x="215007" y="4222"/>
                  </a:lnTo>
                  <a:lnTo>
                    <a:pt x="170658" y="16398"/>
                  </a:lnTo>
                  <a:lnTo>
                    <a:pt x="129822" y="35785"/>
                  </a:lnTo>
                  <a:lnTo>
                    <a:pt x="93237" y="61645"/>
                  </a:lnTo>
                  <a:lnTo>
                    <a:pt x="61645" y="93237"/>
                  </a:lnTo>
                  <a:lnTo>
                    <a:pt x="35785" y="129822"/>
                  </a:lnTo>
                  <a:lnTo>
                    <a:pt x="16398" y="170658"/>
                  </a:lnTo>
                  <a:lnTo>
                    <a:pt x="4222" y="215007"/>
                  </a:lnTo>
                  <a:lnTo>
                    <a:pt x="0" y="262128"/>
                  </a:lnTo>
                  <a:lnTo>
                    <a:pt x="4222" y="309248"/>
                  </a:lnTo>
                  <a:lnTo>
                    <a:pt x="16398" y="353597"/>
                  </a:lnTo>
                  <a:lnTo>
                    <a:pt x="35785" y="394433"/>
                  </a:lnTo>
                  <a:lnTo>
                    <a:pt x="61645" y="431018"/>
                  </a:lnTo>
                  <a:lnTo>
                    <a:pt x="93237" y="462610"/>
                  </a:lnTo>
                  <a:lnTo>
                    <a:pt x="129822" y="488470"/>
                  </a:lnTo>
                  <a:lnTo>
                    <a:pt x="170658" y="507857"/>
                  </a:lnTo>
                  <a:lnTo>
                    <a:pt x="215007" y="520033"/>
                  </a:lnTo>
                  <a:lnTo>
                    <a:pt x="262127" y="524256"/>
                  </a:lnTo>
                  <a:lnTo>
                    <a:pt x="2263140" y="524256"/>
                  </a:lnTo>
                  <a:lnTo>
                    <a:pt x="2310260" y="520033"/>
                  </a:lnTo>
                  <a:lnTo>
                    <a:pt x="2354609" y="507857"/>
                  </a:lnTo>
                  <a:lnTo>
                    <a:pt x="2395445" y="488470"/>
                  </a:lnTo>
                  <a:lnTo>
                    <a:pt x="2432030" y="462610"/>
                  </a:lnTo>
                  <a:lnTo>
                    <a:pt x="2463622" y="431018"/>
                  </a:lnTo>
                  <a:lnTo>
                    <a:pt x="2489482" y="394433"/>
                  </a:lnTo>
                  <a:lnTo>
                    <a:pt x="2508869" y="353597"/>
                  </a:lnTo>
                  <a:lnTo>
                    <a:pt x="2521045" y="309248"/>
                  </a:lnTo>
                  <a:lnTo>
                    <a:pt x="2525267" y="262128"/>
                  </a:lnTo>
                  <a:lnTo>
                    <a:pt x="2521045" y="215007"/>
                  </a:lnTo>
                  <a:lnTo>
                    <a:pt x="2508869" y="170658"/>
                  </a:lnTo>
                  <a:lnTo>
                    <a:pt x="2489482" y="129822"/>
                  </a:lnTo>
                  <a:lnTo>
                    <a:pt x="2463622" y="93237"/>
                  </a:lnTo>
                  <a:lnTo>
                    <a:pt x="2432030" y="61645"/>
                  </a:lnTo>
                  <a:lnTo>
                    <a:pt x="2395445" y="35785"/>
                  </a:lnTo>
                  <a:lnTo>
                    <a:pt x="2354609" y="16398"/>
                  </a:lnTo>
                  <a:lnTo>
                    <a:pt x="2310260" y="4222"/>
                  </a:lnTo>
                  <a:lnTo>
                    <a:pt x="2263140" y="0"/>
                  </a:lnTo>
                  <a:close/>
                </a:path>
              </a:pathLst>
            </a:custGeom>
            <a:solidFill>
              <a:srgbClr val="4471C4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158866" y="1291793"/>
            <a:ext cx="13995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4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классы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94859" y="3720084"/>
            <a:ext cx="2525395" cy="523240"/>
          </a:xfrm>
          <a:custGeom>
            <a:avLst/>
            <a:gdLst/>
            <a:ahLst/>
            <a:cxnLst/>
            <a:rect l="l" t="t" r="r" b="b"/>
            <a:pathLst>
              <a:path w="2525395" h="523239">
                <a:moveTo>
                  <a:pt x="2263901" y="0"/>
                </a:moveTo>
                <a:lnTo>
                  <a:pt x="261365" y="0"/>
                </a:lnTo>
                <a:lnTo>
                  <a:pt x="214371" y="4209"/>
                </a:lnTo>
                <a:lnTo>
                  <a:pt x="170146" y="16345"/>
                </a:lnTo>
                <a:lnTo>
                  <a:pt x="129427" y="35672"/>
                </a:lnTo>
                <a:lnTo>
                  <a:pt x="92950" y="61453"/>
                </a:lnTo>
                <a:lnTo>
                  <a:pt x="61453" y="92950"/>
                </a:lnTo>
                <a:lnTo>
                  <a:pt x="35672" y="129427"/>
                </a:lnTo>
                <a:lnTo>
                  <a:pt x="16345" y="170146"/>
                </a:lnTo>
                <a:lnTo>
                  <a:pt x="4209" y="214371"/>
                </a:lnTo>
                <a:lnTo>
                  <a:pt x="0" y="261366"/>
                </a:lnTo>
                <a:lnTo>
                  <a:pt x="4209" y="308360"/>
                </a:lnTo>
                <a:lnTo>
                  <a:pt x="16345" y="352585"/>
                </a:lnTo>
                <a:lnTo>
                  <a:pt x="35672" y="393304"/>
                </a:lnTo>
                <a:lnTo>
                  <a:pt x="61453" y="429781"/>
                </a:lnTo>
                <a:lnTo>
                  <a:pt x="92950" y="461278"/>
                </a:lnTo>
                <a:lnTo>
                  <a:pt x="129427" y="487059"/>
                </a:lnTo>
                <a:lnTo>
                  <a:pt x="170146" y="506386"/>
                </a:lnTo>
                <a:lnTo>
                  <a:pt x="214371" y="518522"/>
                </a:lnTo>
                <a:lnTo>
                  <a:pt x="261365" y="522732"/>
                </a:lnTo>
                <a:lnTo>
                  <a:pt x="2263901" y="522732"/>
                </a:lnTo>
                <a:lnTo>
                  <a:pt x="2310896" y="518522"/>
                </a:lnTo>
                <a:lnTo>
                  <a:pt x="2355121" y="506386"/>
                </a:lnTo>
                <a:lnTo>
                  <a:pt x="2395840" y="487059"/>
                </a:lnTo>
                <a:lnTo>
                  <a:pt x="2432317" y="461278"/>
                </a:lnTo>
                <a:lnTo>
                  <a:pt x="2463814" y="429781"/>
                </a:lnTo>
                <a:lnTo>
                  <a:pt x="2489595" y="393304"/>
                </a:lnTo>
                <a:lnTo>
                  <a:pt x="2508922" y="352585"/>
                </a:lnTo>
                <a:lnTo>
                  <a:pt x="2521058" y="308360"/>
                </a:lnTo>
                <a:lnTo>
                  <a:pt x="2525267" y="261366"/>
                </a:lnTo>
                <a:lnTo>
                  <a:pt x="2521058" y="214371"/>
                </a:lnTo>
                <a:lnTo>
                  <a:pt x="2508922" y="170146"/>
                </a:lnTo>
                <a:lnTo>
                  <a:pt x="2489595" y="129427"/>
                </a:lnTo>
                <a:lnTo>
                  <a:pt x="2463814" y="92950"/>
                </a:lnTo>
                <a:lnTo>
                  <a:pt x="2432317" y="61453"/>
                </a:lnTo>
                <a:lnTo>
                  <a:pt x="2395840" y="35672"/>
                </a:lnTo>
                <a:lnTo>
                  <a:pt x="2355121" y="16345"/>
                </a:lnTo>
                <a:lnTo>
                  <a:pt x="2310896" y="4209"/>
                </a:lnTo>
                <a:lnTo>
                  <a:pt x="2263901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23230" y="3760470"/>
            <a:ext cx="1668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3-4</a:t>
            </a:r>
            <a:r>
              <a:rPr sz="24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классы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62905" y="4425822"/>
            <a:ext cx="6272530" cy="1580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25" dirty="0">
                <a:latin typeface="Tahoma"/>
                <a:cs typeface="Tahoma"/>
              </a:rPr>
              <a:t>Просмотр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и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обсуждение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видеоконтента</a:t>
            </a:r>
            <a:endParaRPr sz="1800">
              <a:latin typeface="Tahoma"/>
              <a:cs typeface="Tahoma"/>
            </a:endParaRPr>
          </a:p>
          <a:p>
            <a:pPr marL="299085" marR="5080" indent="-287020">
              <a:lnSpc>
                <a:spcPct val="100000"/>
              </a:lnSpc>
              <a:spcBef>
                <a:spcPts val="18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10" dirty="0">
                <a:latin typeface="Tahoma"/>
                <a:cs typeface="Tahoma"/>
              </a:rPr>
              <a:t>Минута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молчания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«Памяти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жертв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25" dirty="0">
                <a:latin typeface="Tahoma"/>
                <a:cs typeface="Tahoma"/>
              </a:rPr>
              <a:t>Бесланской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spc="-15" dirty="0">
                <a:latin typeface="Tahoma"/>
                <a:cs typeface="Tahoma"/>
              </a:rPr>
              <a:t>трагедии, </a:t>
            </a:r>
            <a:r>
              <a:rPr sz="1800" spc="-54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памяти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всех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жертв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терроризма»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C00000"/>
              </a:buClr>
              <a:buFont typeface="Tahoma"/>
              <a:buChar char="►"/>
            </a:pPr>
            <a:endParaRPr sz="145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35" dirty="0">
                <a:latin typeface="Tahoma"/>
                <a:cs typeface="Tahoma"/>
              </a:rPr>
              <a:t>Создание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комиксов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«Правила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безопасности»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04709" y="1328750"/>
            <a:ext cx="408305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ШКОЛЬНЫЕ</a:t>
            </a:r>
            <a:r>
              <a:rPr sz="2000" u="heavy" spc="-75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 </a:t>
            </a:r>
            <a:r>
              <a:rPr sz="2000" u="heavy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МЕРОПРИЯТИЯ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62905" y="1997455"/>
            <a:ext cx="6272530" cy="1077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25" dirty="0">
                <a:latin typeface="Tahoma"/>
                <a:cs typeface="Tahoma"/>
              </a:rPr>
              <a:t>Просмотр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и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обсуждение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видеоконтента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C00000"/>
              </a:buClr>
              <a:buFont typeface="Tahoma"/>
              <a:buChar char="►"/>
            </a:pPr>
            <a:endParaRPr sz="1450">
              <a:latin typeface="Tahoma"/>
              <a:cs typeface="Tahoma"/>
            </a:endParaRPr>
          </a:p>
          <a:p>
            <a:pPr marL="299085" marR="5080" indent="-287020">
              <a:lnSpc>
                <a:spcPct val="100000"/>
              </a:lnSpc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10" dirty="0">
                <a:latin typeface="Tahoma"/>
                <a:cs typeface="Tahoma"/>
              </a:rPr>
              <a:t>Минута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молчания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«Памяти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жертв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25" dirty="0">
                <a:latin typeface="Tahoma"/>
                <a:cs typeface="Tahoma"/>
              </a:rPr>
              <a:t>Бесланской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spc="-15" dirty="0">
                <a:latin typeface="Tahoma"/>
                <a:cs typeface="Tahoma"/>
              </a:rPr>
              <a:t>трагедии, </a:t>
            </a:r>
            <a:r>
              <a:rPr sz="1800" spc="-54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памяти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всех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жертв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терроризма»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04709" y="3799077"/>
            <a:ext cx="40830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u="heavy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ШКОЛЬНЫЕ</a:t>
            </a:r>
            <a:r>
              <a:rPr sz="2000" u="heavy" spc="-60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 </a:t>
            </a:r>
            <a:r>
              <a:rPr sz="2000" u="heavy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МЕРОПРИЯТИЯ</a:t>
            </a:r>
            <a:endParaRPr sz="2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775" y="247649"/>
            <a:ext cx="8890000" cy="823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45"/>
              </a:lnSpc>
              <a:spcBef>
                <a:spcPts val="95"/>
              </a:spcBef>
            </a:pPr>
            <a:r>
              <a:rPr spc="-5" dirty="0"/>
              <a:t>ПРОФИЛАКТИКА</a:t>
            </a:r>
            <a:r>
              <a:rPr spc="50" dirty="0"/>
              <a:t> </a:t>
            </a:r>
            <a:r>
              <a:rPr spc="-20" dirty="0"/>
              <a:t>ЭКСТРЕМИЗМА</a:t>
            </a:r>
            <a:r>
              <a:rPr spc="55" dirty="0"/>
              <a:t> </a:t>
            </a:r>
            <a:r>
              <a:rPr spc="-5" dirty="0"/>
              <a:t>И</a:t>
            </a:r>
            <a:r>
              <a:rPr dirty="0"/>
              <a:t> </a:t>
            </a:r>
            <a:r>
              <a:rPr spc="-15" dirty="0"/>
              <a:t>ТЕРРОРИЗМА:</a:t>
            </a:r>
          </a:p>
          <a:p>
            <a:pPr marL="12700">
              <a:lnSpc>
                <a:spcPts val="3145"/>
              </a:lnSpc>
            </a:pPr>
            <a:r>
              <a:rPr b="0" spc="-10" dirty="0">
                <a:latin typeface="Arial Black"/>
                <a:cs typeface="Arial Black"/>
              </a:rPr>
              <a:t>ФОРМАТЫ</a:t>
            </a:r>
            <a:r>
              <a:rPr b="0" spc="10" dirty="0">
                <a:latin typeface="Arial Black"/>
                <a:cs typeface="Arial Black"/>
              </a:rPr>
              <a:t> </a:t>
            </a:r>
            <a:r>
              <a:rPr b="0" spc="-10" dirty="0">
                <a:latin typeface="Arial Black"/>
                <a:cs typeface="Arial Black"/>
              </a:rPr>
              <a:t>РАБОТЫ</a:t>
            </a:r>
            <a:r>
              <a:rPr b="0" spc="15" dirty="0">
                <a:latin typeface="Arial Black"/>
                <a:cs typeface="Arial Black"/>
              </a:rPr>
              <a:t> </a:t>
            </a:r>
            <a:r>
              <a:rPr b="0" spc="-5" dirty="0">
                <a:latin typeface="Arial Black"/>
                <a:cs typeface="Arial Black"/>
              </a:rPr>
              <a:t>С ДЕТЬМИ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288036" y="1219200"/>
            <a:ext cx="4105910" cy="3830320"/>
            <a:chOff x="288036" y="1219200"/>
            <a:chExt cx="4105910" cy="383032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4820" y="1219200"/>
              <a:ext cx="3928872" cy="332841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88036" y="4526279"/>
              <a:ext cx="2525395" cy="523240"/>
            </a:xfrm>
            <a:custGeom>
              <a:avLst/>
              <a:gdLst/>
              <a:ahLst/>
              <a:cxnLst/>
              <a:rect l="l" t="t" r="r" b="b"/>
              <a:pathLst>
                <a:path w="2525395" h="523239">
                  <a:moveTo>
                    <a:pt x="2263902" y="0"/>
                  </a:moveTo>
                  <a:lnTo>
                    <a:pt x="261365" y="0"/>
                  </a:lnTo>
                  <a:lnTo>
                    <a:pt x="214385" y="4209"/>
                  </a:lnTo>
                  <a:lnTo>
                    <a:pt x="170167" y="16345"/>
                  </a:lnTo>
                  <a:lnTo>
                    <a:pt x="129449" y="35672"/>
                  </a:lnTo>
                  <a:lnTo>
                    <a:pt x="92971" y="61453"/>
                  </a:lnTo>
                  <a:lnTo>
                    <a:pt x="61470" y="92950"/>
                  </a:lnTo>
                  <a:lnTo>
                    <a:pt x="35684" y="129427"/>
                  </a:lnTo>
                  <a:lnTo>
                    <a:pt x="16351" y="170146"/>
                  </a:lnTo>
                  <a:lnTo>
                    <a:pt x="4210" y="214371"/>
                  </a:lnTo>
                  <a:lnTo>
                    <a:pt x="0" y="261366"/>
                  </a:lnTo>
                  <a:lnTo>
                    <a:pt x="4210" y="308360"/>
                  </a:lnTo>
                  <a:lnTo>
                    <a:pt x="16351" y="352585"/>
                  </a:lnTo>
                  <a:lnTo>
                    <a:pt x="35684" y="393304"/>
                  </a:lnTo>
                  <a:lnTo>
                    <a:pt x="61470" y="429781"/>
                  </a:lnTo>
                  <a:lnTo>
                    <a:pt x="92971" y="461278"/>
                  </a:lnTo>
                  <a:lnTo>
                    <a:pt x="129449" y="487059"/>
                  </a:lnTo>
                  <a:lnTo>
                    <a:pt x="170167" y="506386"/>
                  </a:lnTo>
                  <a:lnTo>
                    <a:pt x="214385" y="518522"/>
                  </a:lnTo>
                  <a:lnTo>
                    <a:pt x="261365" y="522732"/>
                  </a:lnTo>
                  <a:lnTo>
                    <a:pt x="2263902" y="522732"/>
                  </a:lnTo>
                  <a:lnTo>
                    <a:pt x="2310896" y="518522"/>
                  </a:lnTo>
                  <a:lnTo>
                    <a:pt x="2355121" y="506386"/>
                  </a:lnTo>
                  <a:lnTo>
                    <a:pt x="2395840" y="487059"/>
                  </a:lnTo>
                  <a:lnTo>
                    <a:pt x="2432317" y="461278"/>
                  </a:lnTo>
                  <a:lnTo>
                    <a:pt x="2463814" y="429781"/>
                  </a:lnTo>
                  <a:lnTo>
                    <a:pt x="2489595" y="393304"/>
                  </a:lnTo>
                  <a:lnTo>
                    <a:pt x="2508922" y="352585"/>
                  </a:lnTo>
                  <a:lnTo>
                    <a:pt x="2521058" y="308360"/>
                  </a:lnTo>
                  <a:lnTo>
                    <a:pt x="2525268" y="261366"/>
                  </a:lnTo>
                  <a:lnTo>
                    <a:pt x="2521058" y="214371"/>
                  </a:lnTo>
                  <a:lnTo>
                    <a:pt x="2508922" y="170146"/>
                  </a:lnTo>
                  <a:lnTo>
                    <a:pt x="2489595" y="129427"/>
                  </a:lnTo>
                  <a:lnTo>
                    <a:pt x="2463814" y="92950"/>
                  </a:lnTo>
                  <a:lnTo>
                    <a:pt x="2432317" y="61453"/>
                  </a:lnTo>
                  <a:lnTo>
                    <a:pt x="2395840" y="35672"/>
                  </a:lnTo>
                  <a:lnTo>
                    <a:pt x="2355121" y="16345"/>
                  </a:lnTo>
                  <a:lnTo>
                    <a:pt x="2310896" y="4209"/>
                  </a:lnTo>
                  <a:lnTo>
                    <a:pt x="2263902" y="0"/>
                  </a:lnTo>
                  <a:close/>
                </a:path>
              </a:pathLst>
            </a:custGeom>
            <a:solidFill>
              <a:srgbClr val="4471C4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4570476" y="1188719"/>
            <a:ext cx="2525395" cy="523240"/>
          </a:xfrm>
          <a:custGeom>
            <a:avLst/>
            <a:gdLst/>
            <a:ahLst/>
            <a:cxnLst/>
            <a:rect l="l" t="t" r="r" b="b"/>
            <a:pathLst>
              <a:path w="2525395" h="523239">
                <a:moveTo>
                  <a:pt x="2263902" y="0"/>
                </a:moveTo>
                <a:lnTo>
                  <a:pt x="261365" y="0"/>
                </a:lnTo>
                <a:lnTo>
                  <a:pt x="214371" y="4209"/>
                </a:lnTo>
                <a:lnTo>
                  <a:pt x="170146" y="16345"/>
                </a:lnTo>
                <a:lnTo>
                  <a:pt x="129427" y="35672"/>
                </a:lnTo>
                <a:lnTo>
                  <a:pt x="92950" y="61453"/>
                </a:lnTo>
                <a:lnTo>
                  <a:pt x="61453" y="92950"/>
                </a:lnTo>
                <a:lnTo>
                  <a:pt x="35672" y="129427"/>
                </a:lnTo>
                <a:lnTo>
                  <a:pt x="16345" y="170146"/>
                </a:lnTo>
                <a:lnTo>
                  <a:pt x="4209" y="214371"/>
                </a:lnTo>
                <a:lnTo>
                  <a:pt x="0" y="261365"/>
                </a:lnTo>
                <a:lnTo>
                  <a:pt x="4209" y="308360"/>
                </a:lnTo>
                <a:lnTo>
                  <a:pt x="16345" y="352585"/>
                </a:lnTo>
                <a:lnTo>
                  <a:pt x="35672" y="393304"/>
                </a:lnTo>
                <a:lnTo>
                  <a:pt x="61453" y="429781"/>
                </a:lnTo>
                <a:lnTo>
                  <a:pt x="92950" y="461278"/>
                </a:lnTo>
                <a:lnTo>
                  <a:pt x="129427" y="487059"/>
                </a:lnTo>
                <a:lnTo>
                  <a:pt x="170146" y="506386"/>
                </a:lnTo>
                <a:lnTo>
                  <a:pt x="214371" y="518522"/>
                </a:lnTo>
                <a:lnTo>
                  <a:pt x="261365" y="522731"/>
                </a:lnTo>
                <a:lnTo>
                  <a:pt x="2263902" y="522731"/>
                </a:lnTo>
                <a:lnTo>
                  <a:pt x="2310896" y="518522"/>
                </a:lnTo>
                <a:lnTo>
                  <a:pt x="2355121" y="506386"/>
                </a:lnTo>
                <a:lnTo>
                  <a:pt x="2395840" y="487059"/>
                </a:lnTo>
                <a:lnTo>
                  <a:pt x="2432317" y="461278"/>
                </a:lnTo>
                <a:lnTo>
                  <a:pt x="2463814" y="429781"/>
                </a:lnTo>
                <a:lnTo>
                  <a:pt x="2489595" y="393304"/>
                </a:lnTo>
                <a:lnTo>
                  <a:pt x="2508922" y="352585"/>
                </a:lnTo>
                <a:lnTo>
                  <a:pt x="2521058" y="308360"/>
                </a:lnTo>
                <a:lnTo>
                  <a:pt x="2525268" y="261365"/>
                </a:lnTo>
                <a:lnTo>
                  <a:pt x="2521058" y="214371"/>
                </a:lnTo>
                <a:lnTo>
                  <a:pt x="2508922" y="170146"/>
                </a:lnTo>
                <a:lnTo>
                  <a:pt x="2489595" y="129427"/>
                </a:lnTo>
                <a:lnTo>
                  <a:pt x="2463814" y="92950"/>
                </a:lnTo>
                <a:lnTo>
                  <a:pt x="2432317" y="61453"/>
                </a:lnTo>
                <a:lnTo>
                  <a:pt x="2395840" y="35672"/>
                </a:lnTo>
                <a:lnTo>
                  <a:pt x="2355121" y="16345"/>
                </a:lnTo>
                <a:lnTo>
                  <a:pt x="2310896" y="4209"/>
                </a:lnTo>
                <a:lnTo>
                  <a:pt x="2263902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998846" y="1229105"/>
            <a:ext cx="1668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5-9</a:t>
            </a:r>
            <a:r>
              <a:rPr sz="24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классы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80326" y="1265936"/>
            <a:ext cx="40830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u="heavy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ШКОЛЬНЫЕ</a:t>
            </a:r>
            <a:r>
              <a:rPr sz="2000" u="heavy" spc="-60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 </a:t>
            </a:r>
            <a:r>
              <a:rPr sz="2000" u="heavy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МЕРОПРИЯТИЯ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05298" y="1751838"/>
            <a:ext cx="6824980" cy="260159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25" dirty="0">
                <a:latin typeface="Tahoma"/>
                <a:cs typeface="Tahoma"/>
              </a:rPr>
              <a:t>Просмотр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видеоконтента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и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организация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дискуссии</a:t>
            </a:r>
            <a:endParaRPr sz="18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10" dirty="0">
                <a:latin typeface="Tahoma"/>
                <a:cs typeface="Tahoma"/>
              </a:rPr>
              <a:t>Минута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«Памяти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жертв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spc="25" dirty="0">
                <a:latin typeface="Tahoma"/>
                <a:cs typeface="Tahoma"/>
              </a:rPr>
              <a:t>Бесланской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молчания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15" dirty="0">
                <a:latin typeface="Tahoma"/>
                <a:cs typeface="Tahoma"/>
              </a:rPr>
              <a:t>трагедии,</a:t>
            </a:r>
            <a:endParaRPr sz="1800"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</a:pPr>
            <a:r>
              <a:rPr sz="1800" spc="15" dirty="0">
                <a:latin typeface="Tahoma"/>
                <a:cs typeface="Tahoma"/>
              </a:rPr>
              <a:t>памяти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всех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жертв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терроризма»</a:t>
            </a:r>
            <a:endParaRPr sz="1800">
              <a:latin typeface="Tahoma"/>
              <a:cs typeface="Tahoma"/>
            </a:endParaRPr>
          </a:p>
          <a:p>
            <a:pPr marL="299085" marR="5080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35" dirty="0">
                <a:latin typeface="Tahoma"/>
                <a:cs typeface="Tahoma"/>
              </a:rPr>
              <a:t>Создание </a:t>
            </a:r>
            <a:r>
              <a:rPr sz="1800" spc="-5" dirty="0">
                <a:latin typeface="Tahoma"/>
                <a:cs typeface="Tahoma"/>
              </a:rPr>
              <a:t>плакатов </a:t>
            </a:r>
            <a:r>
              <a:rPr sz="1800" spc="15" dirty="0">
                <a:latin typeface="Tahoma"/>
                <a:cs typeface="Tahoma"/>
              </a:rPr>
              <a:t>на </a:t>
            </a:r>
            <a:r>
              <a:rPr sz="1800" spc="30" dirty="0">
                <a:latin typeface="Tahoma"/>
                <a:cs typeface="Tahoma"/>
              </a:rPr>
              <a:t>темы </a:t>
            </a:r>
            <a:r>
              <a:rPr sz="1800" dirty="0">
                <a:latin typeface="Tahoma"/>
                <a:cs typeface="Tahoma"/>
              </a:rPr>
              <a:t>«Против </a:t>
            </a:r>
            <a:r>
              <a:rPr sz="1800" spc="-15" dirty="0">
                <a:latin typeface="Tahoma"/>
                <a:cs typeface="Tahoma"/>
              </a:rPr>
              <a:t>угрозы </a:t>
            </a:r>
            <a:r>
              <a:rPr sz="1800" spc="-5" dirty="0">
                <a:latin typeface="Tahoma"/>
                <a:cs typeface="Tahoma"/>
              </a:rPr>
              <a:t>глобального </a:t>
            </a:r>
            <a:r>
              <a:rPr sz="1800" dirty="0">
                <a:latin typeface="Tahoma"/>
                <a:cs typeface="Tahoma"/>
              </a:rPr>
              <a:t> терроризма»,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«Мир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без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насилия»,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-35" dirty="0">
                <a:latin typeface="Tahoma"/>
                <a:cs typeface="Tahoma"/>
              </a:rPr>
              <a:t>«Как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прекрасен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этот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мир»,</a:t>
            </a:r>
            <a:endParaRPr sz="1800"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</a:pPr>
            <a:r>
              <a:rPr sz="1800" spc="40" dirty="0">
                <a:latin typeface="Tahoma"/>
                <a:cs typeface="Tahoma"/>
              </a:rPr>
              <a:t>«Вместе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мы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сила!»</a:t>
            </a:r>
            <a:endParaRPr sz="18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-20" dirty="0">
                <a:latin typeface="Tahoma"/>
                <a:cs typeface="Tahoma"/>
              </a:rPr>
              <a:t>Конкурс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фотографий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«Безопасное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детство»</a:t>
            </a:r>
            <a:endParaRPr sz="18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20" dirty="0">
                <a:latin typeface="Tahoma"/>
                <a:cs typeface="Tahoma"/>
              </a:rPr>
              <a:t>Правовая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викторина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«Знаю,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соблюдаю»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6122" y="4567250"/>
            <a:ext cx="154876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400" b="1" spc="-7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СЫ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2412" y="5051764"/>
            <a:ext cx="10822305" cy="142875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05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dirty="0">
                <a:latin typeface="Tahoma"/>
                <a:cs typeface="Tahoma"/>
              </a:rPr>
              <a:t>Текстовый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материал,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посвященный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трагедии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в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50" dirty="0">
                <a:latin typeface="Tahoma"/>
                <a:cs typeface="Tahoma"/>
              </a:rPr>
              <a:t>Беслане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spc="-60" dirty="0">
                <a:latin typeface="Tahoma"/>
                <a:cs typeface="Tahoma"/>
              </a:rPr>
              <a:t>(ID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10927437)</a:t>
            </a:r>
            <a:endParaRPr sz="18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50" dirty="0">
                <a:latin typeface="Tahoma"/>
                <a:cs typeface="Tahoma"/>
              </a:rPr>
              <a:t>Видео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«Подозрительный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предмет»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-65" dirty="0">
                <a:latin typeface="Tahoma"/>
                <a:cs typeface="Tahoma"/>
              </a:rPr>
              <a:t>(ID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10963635)</a:t>
            </a:r>
            <a:endParaRPr sz="18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5" dirty="0">
                <a:latin typeface="Tahoma"/>
                <a:cs typeface="Tahoma"/>
              </a:rPr>
              <a:t>Изображения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памятников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жертвам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50" dirty="0">
                <a:latin typeface="Tahoma"/>
                <a:cs typeface="Tahoma"/>
              </a:rPr>
              <a:t>Беслана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spc="-65" dirty="0">
                <a:latin typeface="Tahoma"/>
                <a:cs typeface="Tahoma"/>
              </a:rPr>
              <a:t>(ID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10964744,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spc="-50" dirty="0">
                <a:latin typeface="Tahoma"/>
                <a:cs typeface="Tahoma"/>
              </a:rPr>
              <a:t>ID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10959619,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spc="-50" dirty="0">
                <a:latin typeface="Tahoma"/>
                <a:cs typeface="Tahoma"/>
              </a:rPr>
              <a:t>ID </a:t>
            </a:r>
            <a:r>
              <a:rPr sz="1800" dirty="0">
                <a:latin typeface="Tahoma"/>
                <a:cs typeface="Tahoma"/>
              </a:rPr>
              <a:t>10961263,</a:t>
            </a:r>
            <a:r>
              <a:rPr sz="1800" spc="-20" dirty="0">
                <a:latin typeface="Tahoma"/>
                <a:cs typeface="Tahoma"/>
              </a:rPr>
              <a:t> </a:t>
            </a:r>
            <a:r>
              <a:rPr sz="1800" spc="-50" dirty="0">
                <a:latin typeface="Tahoma"/>
                <a:cs typeface="Tahoma"/>
              </a:rPr>
              <a:t>ID </a:t>
            </a:r>
            <a:r>
              <a:rPr sz="1800" spc="-5" dirty="0">
                <a:latin typeface="Tahoma"/>
                <a:cs typeface="Tahoma"/>
              </a:rPr>
              <a:t>10961009)</a:t>
            </a:r>
            <a:endParaRPr sz="1800">
              <a:latin typeface="Tahoma"/>
              <a:cs typeface="Tahoma"/>
            </a:endParaRPr>
          </a:p>
          <a:p>
            <a:pPr marL="363220" indent="-3505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363220" algn="l"/>
              </a:tabLst>
            </a:pPr>
            <a:r>
              <a:rPr sz="1800" spc="20" dirty="0">
                <a:latin typeface="Tahoma"/>
                <a:cs typeface="Tahoma"/>
              </a:rPr>
              <a:t>Сценарии,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созданные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в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рамках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городского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-15" dirty="0">
                <a:latin typeface="Tahoma"/>
                <a:cs typeface="Tahoma"/>
              </a:rPr>
              <a:t>конкурса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25" dirty="0">
                <a:latin typeface="Tahoma"/>
                <a:cs typeface="Tahoma"/>
              </a:rPr>
              <a:t>«Мои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приоритеты»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44698" y="4615688"/>
            <a:ext cx="28187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u="heavy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БИБЛИОТЕКА</a:t>
            </a:r>
            <a:r>
              <a:rPr sz="2000" u="heavy" spc="-100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 </a:t>
            </a:r>
            <a:r>
              <a:rPr sz="2000" u="heavy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МЭШ</a:t>
            </a:r>
            <a:endParaRPr sz="2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344" y="1559052"/>
            <a:ext cx="3998976" cy="409346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6775" y="247649"/>
            <a:ext cx="8890000" cy="823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45"/>
              </a:lnSpc>
              <a:spcBef>
                <a:spcPts val="95"/>
              </a:spcBef>
            </a:pPr>
            <a:r>
              <a:rPr spc="-5" dirty="0"/>
              <a:t>ПРОФИЛАКТИКА</a:t>
            </a:r>
            <a:r>
              <a:rPr spc="50" dirty="0"/>
              <a:t> </a:t>
            </a:r>
            <a:r>
              <a:rPr spc="-20" dirty="0"/>
              <a:t>ЭКСТРЕМИЗМА</a:t>
            </a:r>
            <a:r>
              <a:rPr spc="55" dirty="0"/>
              <a:t> </a:t>
            </a:r>
            <a:r>
              <a:rPr spc="-5" dirty="0"/>
              <a:t>И</a:t>
            </a:r>
            <a:r>
              <a:rPr dirty="0"/>
              <a:t> </a:t>
            </a:r>
            <a:r>
              <a:rPr spc="-15" dirty="0"/>
              <a:t>ТЕРРОРИЗМА:</a:t>
            </a:r>
          </a:p>
          <a:p>
            <a:pPr marL="12700">
              <a:lnSpc>
                <a:spcPts val="3145"/>
              </a:lnSpc>
            </a:pPr>
            <a:r>
              <a:rPr b="0" spc="-10" dirty="0">
                <a:latin typeface="Arial Black"/>
                <a:cs typeface="Arial Black"/>
              </a:rPr>
              <a:t>ФОРМАТЫ</a:t>
            </a:r>
            <a:r>
              <a:rPr b="0" spc="10" dirty="0">
                <a:latin typeface="Arial Black"/>
                <a:cs typeface="Arial Black"/>
              </a:rPr>
              <a:t> </a:t>
            </a:r>
            <a:r>
              <a:rPr b="0" spc="-10" dirty="0">
                <a:latin typeface="Arial Black"/>
                <a:cs typeface="Arial Black"/>
              </a:rPr>
              <a:t>РАБОТЫ</a:t>
            </a:r>
            <a:r>
              <a:rPr b="0" spc="15" dirty="0">
                <a:latin typeface="Arial Black"/>
                <a:cs typeface="Arial Black"/>
              </a:rPr>
              <a:t> </a:t>
            </a:r>
            <a:r>
              <a:rPr b="0" spc="-5" dirty="0">
                <a:latin typeface="Arial Black"/>
                <a:cs typeface="Arial Black"/>
              </a:rPr>
              <a:t>С ДЕТЬМИ</a:t>
            </a:r>
          </a:p>
        </p:txBody>
      </p:sp>
      <p:sp>
        <p:nvSpPr>
          <p:cNvPr id="6" name="object 6"/>
          <p:cNvSpPr/>
          <p:nvPr/>
        </p:nvSpPr>
        <p:spPr>
          <a:xfrm>
            <a:off x="4632959" y="1239011"/>
            <a:ext cx="4876800" cy="523240"/>
          </a:xfrm>
          <a:custGeom>
            <a:avLst/>
            <a:gdLst/>
            <a:ahLst/>
            <a:cxnLst/>
            <a:rect l="l" t="t" r="r" b="b"/>
            <a:pathLst>
              <a:path w="4876800" h="523239">
                <a:moveTo>
                  <a:pt x="4615434" y="0"/>
                </a:moveTo>
                <a:lnTo>
                  <a:pt x="261365" y="0"/>
                </a:lnTo>
                <a:lnTo>
                  <a:pt x="214371" y="4209"/>
                </a:lnTo>
                <a:lnTo>
                  <a:pt x="170146" y="16345"/>
                </a:lnTo>
                <a:lnTo>
                  <a:pt x="129427" y="35672"/>
                </a:lnTo>
                <a:lnTo>
                  <a:pt x="92950" y="61453"/>
                </a:lnTo>
                <a:lnTo>
                  <a:pt x="61453" y="92950"/>
                </a:lnTo>
                <a:lnTo>
                  <a:pt x="35672" y="129427"/>
                </a:lnTo>
                <a:lnTo>
                  <a:pt x="16345" y="170146"/>
                </a:lnTo>
                <a:lnTo>
                  <a:pt x="4209" y="214371"/>
                </a:lnTo>
                <a:lnTo>
                  <a:pt x="0" y="261365"/>
                </a:lnTo>
                <a:lnTo>
                  <a:pt x="4209" y="308360"/>
                </a:lnTo>
                <a:lnTo>
                  <a:pt x="16345" y="352585"/>
                </a:lnTo>
                <a:lnTo>
                  <a:pt x="35672" y="393304"/>
                </a:lnTo>
                <a:lnTo>
                  <a:pt x="61453" y="429781"/>
                </a:lnTo>
                <a:lnTo>
                  <a:pt x="92950" y="461278"/>
                </a:lnTo>
                <a:lnTo>
                  <a:pt x="129427" y="487059"/>
                </a:lnTo>
                <a:lnTo>
                  <a:pt x="170146" y="506386"/>
                </a:lnTo>
                <a:lnTo>
                  <a:pt x="214371" y="518522"/>
                </a:lnTo>
                <a:lnTo>
                  <a:pt x="261365" y="522732"/>
                </a:lnTo>
                <a:lnTo>
                  <a:pt x="4615434" y="522732"/>
                </a:lnTo>
                <a:lnTo>
                  <a:pt x="4662428" y="518522"/>
                </a:lnTo>
                <a:lnTo>
                  <a:pt x="4706653" y="506386"/>
                </a:lnTo>
                <a:lnTo>
                  <a:pt x="4747372" y="487059"/>
                </a:lnTo>
                <a:lnTo>
                  <a:pt x="4783849" y="461278"/>
                </a:lnTo>
                <a:lnTo>
                  <a:pt x="4815346" y="429781"/>
                </a:lnTo>
                <a:lnTo>
                  <a:pt x="4841127" y="393304"/>
                </a:lnTo>
                <a:lnTo>
                  <a:pt x="4860454" y="352585"/>
                </a:lnTo>
                <a:lnTo>
                  <a:pt x="4872590" y="308360"/>
                </a:lnTo>
                <a:lnTo>
                  <a:pt x="4876799" y="261365"/>
                </a:lnTo>
                <a:lnTo>
                  <a:pt x="4872590" y="214371"/>
                </a:lnTo>
                <a:lnTo>
                  <a:pt x="4860454" y="170146"/>
                </a:lnTo>
                <a:lnTo>
                  <a:pt x="4841127" y="129427"/>
                </a:lnTo>
                <a:lnTo>
                  <a:pt x="4815346" y="92950"/>
                </a:lnTo>
                <a:lnTo>
                  <a:pt x="4783849" y="61453"/>
                </a:lnTo>
                <a:lnTo>
                  <a:pt x="4747372" y="35672"/>
                </a:lnTo>
                <a:lnTo>
                  <a:pt x="4706653" y="16345"/>
                </a:lnTo>
                <a:lnTo>
                  <a:pt x="4662428" y="4209"/>
                </a:lnTo>
                <a:lnTo>
                  <a:pt x="4615434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827523" y="1093314"/>
            <a:ext cx="6861809" cy="5250815"/>
          </a:xfrm>
          <a:prstGeom prst="rect">
            <a:avLst/>
          </a:prstGeom>
        </p:spPr>
        <p:txBody>
          <a:bodyPr vert="horz" wrap="square" lIns="0" tIns="198755" rIns="0" bIns="0" rtlCol="0">
            <a:spAutoFit/>
          </a:bodyPr>
          <a:lstStyle/>
          <a:p>
            <a:pPr marL="210820">
              <a:lnSpc>
                <a:spcPct val="100000"/>
              </a:lnSpc>
              <a:spcBef>
                <a:spcPts val="1565"/>
              </a:spcBef>
            </a:pPr>
            <a:r>
              <a:rPr sz="2400" b="1" spc="-30" dirty="0">
                <a:solidFill>
                  <a:srgbClr val="FFFFFF"/>
                </a:solidFill>
                <a:latin typeface="Arial"/>
                <a:cs typeface="Arial"/>
              </a:rPr>
              <a:t>10,11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класс,</a:t>
            </a:r>
            <a:r>
              <a:rPr sz="24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студенты</a:t>
            </a:r>
            <a:r>
              <a:rPr sz="24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СПО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sz="2000" u="heavy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ШКОЛЬНЫЕ</a:t>
            </a:r>
            <a:r>
              <a:rPr sz="2000" u="heavy" spc="-50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 </a:t>
            </a:r>
            <a:r>
              <a:rPr sz="2000" u="heavy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 Black"/>
                <a:cs typeface="Arial Black"/>
              </a:rPr>
              <a:t>МЕРОПРИЯТИЯ</a:t>
            </a:r>
            <a:endParaRPr sz="2000">
              <a:latin typeface="Arial Black"/>
              <a:cs typeface="Arial Black"/>
            </a:endParaRPr>
          </a:p>
          <a:p>
            <a:pPr marL="299085" indent="-287020">
              <a:lnSpc>
                <a:spcPct val="100000"/>
              </a:lnSpc>
              <a:spcBef>
                <a:spcPts val="152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5" dirty="0">
                <a:latin typeface="Tahoma"/>
                <a:cs typeface="Tahoma"/>
              </a:rPr>
              <a:t>Дискуссия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«Терроризм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без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масок»</a:t>
            </a:r>
            <a:endParaRPr sz="18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25" dirty="0">
                <a:latin typeface="Tahoma"/>
                <a:cs typeface="Tahoma"/>
              </a:rPr>
              <a:t>Просмотр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и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рефлексивный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анализ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видеоконтента</a:t>
            </a:r>
            <a:endParaRPr sz="18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10" dirty="0">
                <a:latin typeface="Tahoma"/>
                <a:cs typeface="Tahoma"/>
              </a:rPr>
              <a:t>Минута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молчания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25" dirty="0">
                <a:latin typeface="Tahoma"/>
                <a:cs typeface="Tahoma"/>
              </a:rPr>
              <a:t>«Памяти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жертв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spc="30" dirty="0">
                <a:latin typeface="Tahoma"/>
                <a:cs typeface="Tahoma"/>
              </a:rPr>
              <a:t>Бесланской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-15" dirty="0">
                <a:latin typeface="Tahoma"/>
                <a:cs typeface="Tahoma"/>
              </a:rPr>
              <a:t>трагедии,</a:t>
            </a:r>
            <a:endParaRPr sz="1800"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1800" spc="10" dirty="0">
                <a:latin typeface="Tahoma"/>
                <a:cs typeface="Tahoma"/>
              </a:rPr>
              <a:t>памяти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всех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жертв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терроризма»</a:t>
            </a:r>
            <a:endParaRPr sz="1800">
              <a:latin typeface="Tahoma"/>
              <a:cs typeface="Tahoma"/>
            </a:endParaRPr>
          </a:p>
          <a:p>
            <a:pPr marL="299085" marR="78740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35" dirty="0">
                <a:latin typeface="Tahoma"/>
                <a:cs typeface="Tahoma"/>
              </a:rPr>
              <a:t>Создание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социальной</a:t>
            </a:r>
            <a:r>
              <a:rPr sz="1800" spc="-95" dirty="0">
                <a:latin typeface="Tahoma"/>
                <a:cs typeface="Tahoma"/>
              </a:rPr>
              <a:t> </a:t>
            </a:r>
            <a:r>
              <a:rPr sz="1800" spc="25" dirty="0">
                <a:latin typeface="Tahoma"/>
                <a:cs typeface="Tahoma"/>
              </a:rPr>
              <a:t>рекламы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о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25" dirty="0">
                <a:latin typeface="Tahoma"/>
                <a:cs typeface="Tahoma"/>
              </a:rPr>
              <a:t>способах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противодействия </a:t>
            </a:r>
            <a:r>
              <a:rPr sz="1800" spc="-55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терроризму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«Мир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без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насилия»</a:t>
            </a:r>
            <a:endParaRPr sz="1800">
              <a:latin typeface="Tahoma"/>
              <a:cs typeface="Tahoma"/>
            </a:endParaRPr>
          </a:p>
          <a:p>
            <a:pPr marL="299085" marR="904240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35" dirty="0">
                <a:latin typeface="Tahoma"/>
                <a:cs typeface="Tahoma"/>
              </a:rPr>
              <a:t>Решение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ситуационных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задач/кейсов,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направленных </a:t>
            </a:r>
            <a:r>
              <a:rPr sz="1800" spc="-545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на </a:t>
            </a:r>
            <a:r>
              <a:rPr sz="1800" spc="-5" dirty="0">
                <a:latin typeface="Tahoma"/>
                <a:cs typeface="Tahoma"/>
              </a:rPr>
              <a:t>разработку </a:t>
            </a:r>
            <a:r>
              <a:rPr sz="1800" spc="10" dirty="0">
                <a:latin typeface="Tahoma"/>
                <a:cs typeface="Tahoma"/>
              </a:rPr>
              <a:t>алгоритма </a:t>
            </a:r>
            <a:r>
              <a:rPr sz="1800" spc="15" dirty="0">
                <a:latin typeface="Tahoma"/>
                <a:cs typeface="Tahoma"/>
              </a:rPr>
              <a:t>действий </a:t>
            </a:r>
            <a:r>
              <a:rPr sz="1800" spc="-20" dirty="0">
                <a:latin typeface="Tahoma"/>
                <a:cs typeface="Tahoma"/>
              </a:rPr>
              <a:t>при </a:t>
            </a:r>
            <a:r>
              <a:rPr sz="1800" spc="-15" dirty="0">
                <a:latin typeface="Tahoma"/>
                <a:cs typeface="Tahoma"/>
              </a:rPr>
              <a:t>угрозе 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террористического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акта</a:t>
            </a:r>
            <a:endParaRPr sz="1800">
              <a:latin typeface="Tahoma"/>
              <a:cs typeface="Tahoma"/>
            </a:endParaRPr>
          </a:p>
          <a:p>
            <a:pPr marL="299085" marR="5080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10" dirty="0">
                <a:latin typeface="Tahoma"/>
                <a:cs typeface="Tahoma"/>
              </a:rPr>
              <a:t>Просветительские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акции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в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25" dirty="0">
                <a:latin typeface="Tahoma"/>
                <a:cs typeface="Tahoma"/>
              </a:rPr>
              <a:t>социальных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сетях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70" dirty="0">
                <a:latin typeface="Tahoma"/>
                <a:cs typeface="Tahoma"/>
              </a:rPr>
              <a:t>ОО,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посвящены </a:t>
            </a:r>
            <a:r>
              <a:rPr sz="1800" spc="-550" dirty="0">
                <a:latin typeface="Tahoma"/>
                <a:cs typeface="Tahoma"/>
              </a:rPr>
              <a:t> </a:t>
            </a:r>
            <a:r>
              <a:rPr sz="1800" spc="35" dirty="0">
                <a:latin typeface="Tahoma"/>
                <a:cs typeface="Tahoma"/>
              </a:rPr>
              <a:t>Всероссийскому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дню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солидарности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в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25" dirty="0">
                <a:latin typeface="Tahoma"/>
                <a:cs typeface="Tahoma"/>
              </a:rPr>
              <a:t>борьбе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с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терроризмом</a:t>
            </a:r>
            <a:endParaRPr sz="1800">
              <a:latin typeface="Tahoma"/>
              <a:cs typeface="Tahoma"/>
            </a:endParaRPr>
          </a:p>
          <a:p>
            <a:pPr marL="299085" marR="725170" indent="-287020">
              <a:lnSpc>
                <a:spcPts val="2110"/>
              </a:lnSpc>
              <a:spcBef>
                <a:spcPts val="715"/>
              </a:spcBef>
              <a:buClr>
                <a:srgbClr val="C00000"/>
              </a:buClr>
              <a:buChar char="►"/>
              <a:tabLst>
                <a:tab pos="299720" algn="l"/>
              </a:tabLst>
            </a:pPr>
            <a:r>
              <a:rPr sz="1800" spc="55" dirty="0">
                <a:latin typeface="Tahoma"/>
                <a:cs typeface="Tahoma"/>
              </a:rPr>
              <a:t>П</a:t>
            </a:r>
            <a:r>
              <a:rPr sz="1800" spc="5" dirty="0">
                <a:latin typeface="Tahoma"/>
                <a:cs typeface="Tahoma"/>
              </a:rPr>
              <a:t>о</a:t>
            </a:r>
            <a:r>
              <a:rPr sz="1800" spc="45" dirty="0">
                <a:latin typeface="Tahoma"/>
                <a:cs typeface="Tahoma"/>
              </a:rPr>
              <a:t>д</a:t>
            </a:r>
            <a:r>
              <a:rPr sz="1800" spc="-85" dirty="0">
                <a:latin typeface="Tahoma"/>
                <a:cs typeface="Tahoma"/>
              </a:rPr>
              <a:t>к</a:t>
            </a:r>
            <a:r>
              <a:rPr sz="1800" spc="50" dirty="0">
                <a:latin typeface="Tahoma"/>
                <a:cs typeface="Tahoma"/>
              </a:rPr>
              <a:t>л</a:t>
            </a:r>
            <a:r>
              <a:rPr sz="1800" spc="-60" dirty="0">
                <a:latin typeface="Tahoma"/>
                <a:cs typeface="Tahoma"/>
              </a:rPr>
              <a:t>ю</a:t>
            </a:r>
            <a:r>
              <a:rPr sz="1800" spc="5" dirty="0">
                <a:latin typeface="Tahoma"/>
                <a:cs typeface="Tahoma"/>
              </a:rPr>
              <a:t>ч</a:t>
            </a:r>
            <a:r>
              <a:rPr sz="1800" spc="-5" dirty="0">
                <a:latin typeface="Tahoma"/>
                <a:cs typeface="Tahoma"/>
              </a:rPr>
              <a:t>е</a:t>
            </a:r>
            <a:r>
              <a:rPr sz="1800" dirty="0">
                <a:latin typeface="Tahoma"/>
                <a:cs typeface="Tahoma"/>
              </a:rPr>
              <a:t>ни</a:t>
            </a:r>
            <a:r>
              <a:rPr sz="1800" spc="5" dirty="0">
                <a:latin typeface="Tahoma"/>
                <a:cs typeface="Tahoma"/>
              </a:rPr>
              <a:t>е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110" dirty="0">
                <a:latin typeface="Tahoma"/>
                <a:cs typeface="Tahoma"/>
              </a:rPr>
              <a:t>к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ин</a:t>
            </a:r>
            <a:r>
              <a:rPr sz="1800" spc="-40" dirty="0">
                <a:latin typeface="Tahoma"/>
                <a:cs typeface="Tahoma"/>
              </a:rPr>
              <a:t>т</a:t>
            </a:r>
            <a:r>
              <a:rPr sz="1800" spc="20" dirty="0">
                <a:latin typeface="Tahoma"/>
                <a:cs typeface="Tahoma"/>
              </a:rPr>
              <a:t>ер</a:t>
            </a:r>
            <a:r>
              <a:rPr sz="1800" spc="-35" dirty="0">
                <a:latin typeface="Tahoma"/>
                <a:cs typeface="Tahoma"/>
              </a:rPr>
              <a:t>а</a:t>
            </a:r>
            <a:r>
              <a:rPr sz="1800" spc="-10" dirty="0">
                <a:latin typeface="Tahoma"/>
                <a:cs typeface="Tahoma"/>
              </a:rPr>
              <a:t>к</a:t>
            </a:r>
            <a:r>
              <a:rPr sz="1800" spc="-15" dirty="0">
                <a:latin typeface="Tahoma"/>
                <a:cs typeface="Tahoma"/>
              </a:rPr>
              <a:t>ти</a:t>
            </a:r>
            <a:r>
              <a:rPr sz="1800" spc="-10" dirty="0">
                <a:latin typeface="Tahoma"/>
                <a:cs typeface="Tahoma"/>
              </a:rPr>
              <a:t>в</a:t>
            </a:r>
            <a:r>
              <a:rPr sz="1800" spc="-5" dirty="0">
                <a:latin typeface="Tahoma"/>
                <a:cs typeface="Tahoma"/>
              </a:rPr>
              <a:t>н</a:t>
            </a:r>
            <a:r>
              <a:rPr sz="1800" spc="65" dirty="0">
                <a:latin typeface="Tahoma"/>
                <a:cs typeface="Tahoma"/>
              </a:rPr>
              <a:t>ым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40" dirty="0">
                <a:latin typeface="Tahoma"/>
                <a:cs typeface="Tahoma"/>
              </a:rPr>
              <a:t>т</a:t>
            </a:r>
            <a:r>
              <a:rPr sz="1800" spc="55" dirty="0">
                <a:latin typeface="Tahoma"/>
                <a:cs typeface="Tahoma"/>
              </a:rPr>
              <a:t>е</a:t>
            </a:r>
            <a:r>
              <a:rPr sz="1800" spc="65" dirty="0">
                <a:latin typeface="Tahoma"/>
                <a:cs typeface="Tahoma"/>
              </a:rPr>
              <a:t>м</a:t>
            </a:r>
            <a:r>
              <a:rPr sz="1800" spc="10" dirty="0">
                <a:latin typeface="Tahoma"/>
                <a:cs typeface="Tahoma"/>
              </a:rPr>
              <a:t>а</a:t>
            </a:r>
            <a:r>
              <a:rPr sz="1800" spc="-15" dirty="0">
                <a:latin typeface="Tahoma"/>
                <a:cs typeface="Tahoma"/>
              </a:rPr>
              <a:t>ти</a:t>
            </a:r>
            <a:r>
              <a:rPr sz="1800" spc="5" dirty="0">
                <a:latin typeface="Tahoma"/>
                <a:cs typeface="Tahoma"/>
              </a:rPr>
              <a:t>ч</a:t>
            </a:r>
            <a:r>
              <a:rPr sz="1800" spc="-5" dirty="0">
                <a:latin typeface="Tahoma"/>
                <a:cs typeface="Tahoma"/>
              </a:rPr>
              <a:t>е</a:t>
            </a:r>
            <a:r>
              <a:rPr sz="1800" spc="-20" dirty="0">
                <a:latin typeface="Tahoma"/>
                <a:cs typeface="Tahoma"/>
              </a:rPr>
              <a:t>ски</a:t>
            </a:r>
            <a:r>
              <a:rPr sz="1800" spc="85" dirty="0">
                <a:latin typeface="Tahoma"/>
                <a:cs typeface="Tahoma"/>
              </a:rPr>
              <a:t>м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50" dirty="0">
                <a:latin typeface="Tahoma"/>
                <a:cs typeface="Tahoma"/>
              </a:rPr>
              <a:t>л</a:t>
            </a:r>
            <a:r>
              <a:rPr sz="1800" dirty="0">
                <a:latin typeface="Tahoma"/>
                <a:cs typeface="Tahoma"/>
              </a:rPr>
              <a:t>екциям  </a:t>
            </a:r>
            <a:r>
              <a:rPr sz="1800" spc="25" dirty="0">
                <a:latin typeface="Tahoma"/>
                <a:cs typeface="Tahoma"/>
              </a:rPr>
              <a:t>социальных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партнеров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spc="125" dirty="0">
                <a:latin typeface="Tahoma"/>
                <a:cs typeface="Tahoma"/>
              </a:rPr>
              <a:t>ОО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2036" y="1601470"/>
            <a:ext cx="10848975" cy="4447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AutoNum type="arabicPeriod"/>
              <a:tabLst>
                <a:tab pos="355600" algn="l"/>
              </a:tabLst>
            </a:pPr>
            <a:r>
              <a:rPr sz="2400" b="1" dirty="0">
                <a:solidFill>
                  <a:srgbClr val="2E5496"/>
                </a:solidFill>
                <a:latin typeface="Arial"/>
                <a:cs typeface="Arial"/>
              </a:rPr>
              <a:t>ПРИНЦИП</a:t>
            </a:r>
            <a:r>
              <a:rPr sz="2400" b="1" spc="-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spc="-30" dirty="0">
                <a:solidFill>
                  <a:srgbClr val="2E5496"/>
                </a:solidFill>
                <a:latin typeface="Arial"/>
                <a:cs typeface="Arial"/>
              </a:rPr>
              <a:t>ЕДИНСТВА</a:t>
            </a:r>
            <a:r>
              <a:rPr sz="2400" b="1" spc="2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2E5496"/>
                </a:solidFill>
                <a:latin typeface="Arial"/>
                <a:cs typeface="Arial"/>
              </a:rPr>
              <a:t>ФОРМЫ</a:t>
            </a:r>
            <a:r>
              <a:rPr sz="2400" b="1" spc="-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2E5496"/>
                </a:solidFill>
                <a:latin typeface="Arial"/>
                <a:cs typeface="Arial"/>
              </a:rPr>
              <a:t>И</a:t>
            </a:r>
            <a:r>
              <a:rPr sz="2400" b="1" spc="-20" dirty="0">
                <a:solidFill>
                  <a:srgbClr val="2E5496"/>
                </a:solidFill>
                <a:latin typeface="Arial"/>
                <a:cs typeface="Arial"/>
              </a:rPr>
              <a:t> СОДЕРЖАНИЯ:</a:t>
            </a:r>
            <a:endParaRPr sz="2400">
              <a:latin typeface="Arial"/>
              <a:cs typeface="Arial"/>
            </a:endParaRPr>
          </a:p>
          <a:p>
            <a:pPr marL="373380">
              <a:lnSpc>
                <a:spcPct val="100000"/>
              </a:lnSpc>
              <a:spcBef>
                <a:spcPts val="10"/>
              </a:spcBef>
            </a:pPr>
            <a:r>
              <a:rPr sz="1800" spc="15" dirty="0">
                <a:latin typeface="Tahoma"/>
                <a:cs typeface="Tahoma"/>
              </a:rPr>
              <a:t>диалог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взрослого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с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детьми,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детьми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между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собой,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не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упрощать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-30" dirty="0">
                <a:latin typeface="Tahoma"/>
                <a:cs typeface="Tahoma"/>
              </a:rPr>
              <a:t>задачу,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«не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заигрывать»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ahoma"/>
              <a:cs typeface="Tahoma"/>
            </a:endParaRPr>
          </a:p>
          <a:p>
            <a:pPr marL="373380" indent="-361315">
              <a:lnSpc>
                <a:spcPct val="100000"/>
              </a:lnSpc>
              <a:buClr>
                <a:srgbClr val="C00000"/>
              </a:buClr>
              <a:buAutoNum type="arabicPeriod" startAt="2"/>
              <a:tabLst>
                <a:tab pos="374015" algn="l"/>
              </a:tabLst>
            </a:pPr>
            <a:r>
              <a:rPr sz="2400" b="1" spc="-5" dirty="0">
                <a:solidFill>
                  <a:srgbClr val="2E5496"/>
                </a:solidFill>
                <a:latin typeface="Arial"/>
                <a:cs typeface="Arial"/>
              </a:rPr>
              <a:t>ПРИНЦИП</a:t>
            </a:r>
            <a:r>
              <a:rPr sz="2400" b="1" spc="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2E5496"/>
                </a:solidFill>
                <a:latin typeface="Arial"/>
                <a:cs typeface="Arial"/>
              </a:rPr>
              <a:t>КОМПЛЕКСНОСТИ</a:t>
            </a:r>
            <a:r>
              <a:rPr sz="2400" b="1" spc="2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2E5496"/>
                </a:solidFill>
                <a:latin typeface="Arial"/>
                <a:cs typeface="Arial"/>
              </a:rPr>
              <a:t>И</a:t>
            </a:r>
            <a:r>
              <a:rPr sz="2400" b="1" spc="2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spc="-35" dirty="0">
                <a:solidFill>
                  <a:srgbClr val="2E5496"/>
                </a:solidFill>
                <a:latin typeface="Arial"/>
                <a:cs typeface="Arial"/>
              </a:rPr>
              <a:t>РАЗНОРОДНОСТИ</a:t>
            </a:r>
            <a:r>
              <a:rPr sz="2400" b="1" spc="6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spc="5" dirty="0">
                <a:latin typeface="Tahoma"/>
                <a:cs typeface="Tahoma"/>
              </a:rPr>
              <a:t>образовательных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событий</a:t>
            </a:r>
            <a:endParaRPr sz="1800">
              <a:latin typeface="Tahoma"/>
              <a:cs typeface="Tahoma"/>
            </a:endParaRPr>
          </a:p>
          <a:p>
            <a:pPr marL="373380" indent="-361315">
              <a:lnSpc>
                <a:spcPct val="100000"/>
              </a:lnSpc>
              <a:spcBef>
                <a:spcPts val="2405"/>
              </a:spcBef>
              <a:buClr>
                <a:srgbClr val="C00000"/>
              </a:buClr>
              <a:buAutoNum type="arabicPeriod" startAt="2"/>
              <a:tabLst>
                <a:tab pos="374015" algn="l"/>
              </a:tabLst>
            </a:pPr>
            <a:r>
              <a:rPr sz="2400" b="1" dirty="0">
                <a:solidFill>
                  <a:srgbClr val="2E5496"/>
                </a:solidFill>
                <a:latin typeface="Arial"/>
                <a:cs typeface="Arial"/>
              </a:rPr>
              <a:t>ПРИНЦИП</a:t>
            </a:r>
            <a:r>
              <a:rPr sz="2400" b="1" spc="-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2E5496"/>
                </a:solidFill>
                <a:latin typeface="Arial"/>
                <a:cs typeface="Arial"/>
              </a:rPr>
              <a:t>ПЕРСОНАЛЬНОГО</a:t>
            </a:r>
            <a:r>
              <a:rPr sz="2400" b="1" spc="2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2E5496"/>
                </a:solidFill>
                <a:latin typeface="Arial"/>
                <a:cs typeface="Arial"/>
              </a:rPr>
              <a:t>И</a:t>
            </a:r>
            <a:r>
              <a:rPr sz="2400" b="1" spc="-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spc="-45" dirty="0">
                <a:solidFill>
                  <a:srgbClr val="2E5496"/>
                </a:solidFill>
                <a:latin typeface="Arial"/>
                <a:cs typeface="Arial"/>
              </a:rPr>
              <a:t>ВОЗРАСТНОГО</a:t>
            </a:r>
            <a:r>
              <a:rPr sz="2400" b="1" spc="2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spc="-35" dirty="0">
                <a:solidFill>
                  <a:srgbClr val="2E5496"/>
                </a:solidFill>
                <a:latin typeface="Arial"/>
                <a:cs typeface="Arial"/>
              </a:rPr>
              <a:t>КОНТЕКСТА:</a:t>
            </a:r>
            <a:endParaRPr sz="2400">
              <a:latin typeface="Arial"/>
              <a:cs typeface="Arial"/>
            </a:endParaRPr>
          </a:p>
          <a:p>
            <a:pPr marL="373380">
              <a:lnSpc>
                <a:spcPct val="100000"/>
              </a:lnSpc>
              <a:spcBef>
                <a:spcPts val="10"/>
              </a:spcBef>
            </a:pPr>
            <a:r>
              <a:rPr sz="1800" spc="5" dirty="0">
                <a:latin typeface="Tahoma"/>
                <a:cs typeface="Tahoma"/>
              </a:rPr>
              <a:t>предмет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разговора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должен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быть/стать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важным</a:t>
            </a:r>
            <a:r>
              <a:rPr sz="1800" spc="-20" dirty="0"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ДЛЯ</a:t>
            </a:r>
            <a:r>
              <a:rPr sz="1800" b="1" dirty="0">
                <a:solidFill>
                  <a:srgbClr val="2E5496"/>
                </a:solidFill>
                <a:latin typeface="Arial"/>
                <a:cs typeface="Arial"/>
              </a:rPr>
              <a:t> РЕБЕНКА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latin typeface="Arial"/>
              <a:cs typeface="Arial"/>
            </a:endParaRPr>
          </a:p>
          <a:p>
            <a:pPr marL="373380" indent="-361315">
              <a:lnSpc>
                <a:spcPct val="100000"/>
              </a:lnSpc>
              <a:buClr>
                <a:srgbClr val="C00000"/>
              </a:buClr>
              <a:buAutoNum type="arabicPeriod" startAt="3"/>
              <a:tabLst>
                <a:tab pos="374015" algn="l"/>
              </a:tabLst>
            </a:pPr>
            <a:r>
              <a:rPr sz="2400" b="1" dirty="0">
                <a:solidFill>
                  <a:srgbClr val="2E5496"/>
                </a:solidFill>
                <a:latin typeface="Arial"/>
                <a:cs typeface="Arial"/>
              </a:rPr>
              <a:t>ПРИНЦИП</a:t>
            </a:r>
            <a:r>
              <a:rPr sz="2400" b="1" spc="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2E5496"/>
                </a:solidFill>
                <a:latin typeface="Arial"/>
                <a:cs typeface="Arial"/>
              </a:rPr>
              <a:t>ЦЕННОСТНЫХ</a:t>
            </a:r>
            <a:r>
              <a:rPr sz="2400" b="1" spc="2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2E5496"/>
                </a:solidFill>
                <a:latin typeface="Arial"/>
                <a:cs typeface="Arial"/>
              </a:rPr>
              <a:t>ОСНОВАНИЙ</a:t>
            </a:r>
            <a:r>
              <a:rPr sz="2400" b="1" spc="2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2E5496"/>
                </a:solidFill>
                <a:latin typeface="Arial"/>
                <a:cs typeface="Arial"/>
              </a:rPr>
              <a:t>СОДЕРЖАНИЯ:</a:t>
            </a:r>
            <a:endParaRPr sz="2400">
              <a:latin typeface="Arial"/>
              <a:cs typeface="Arial"/>
            </a:endParaRPr>
          </a:p>
          <a:p>
            <a:pPr marL="373380">
              <a:lnSpc>
                <a:spcPct val="100000"/>
              </a:lnSpc>
              <a:spcBef>
                <a:spcPts val="15"/>
              </a:spcBef>
            </a:pPr>
            <a:r>
              <a:rPr sz="1800" spc="15" dirty="0">
                <a:latin typeface="Tahoma"/>
                <a:cs typeface="Tahoma"/>
              </a:rPr>
              <a:t>предметом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разговора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являются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ценности,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55" dirty="0">
                <a:latin typeface="Tahoma"/>
                <a:cs typeface="Tahoma"/>
              </a:rPr>
              <a:t>а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результатом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должны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стать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ценностные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установки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ahoma"/>
              <a:cs typeface="Tahoma"/>
            </a:endParaRPr>
          </a:p>
          <a:p>
            <a:pPr marL="373380" indent="-361315">
              <a:lnSpc>
                <a:spcPct val="100000"/>
              </a:lnSpc>
              <a:buClr>
                <a:srgbClr val="C00000"/>
              </a:buClr>
              <a:buAutoNum type="arabicPeriod" startAt="4"/>
              <a:tabLst>
                <a:tab pos="374015" algn="l"/>
              </a:tabLst>
            </a:pPr>
            <a:r>
              <a:rPr sz="2400" b="1" spc="-5" dirty="0">
                <a:solidFill>
                  <a:srgbClr val="2E5496"/>
                </a:solidFill>
                <a:latin typeface="Arial"/>
                <a:cs typeface="Arial"/>
              </a:rPr>
              <a:t>ПРИНЦИП</a:t>
            </a:r>
            <a:r>
              <a:rPr sz="2400" b="1" spc="-15" dirty="0">
                <a:solidFill>
                  <a:srgbClr val="2E5496"/>
                </a:solidFill>
                <a:latin typeface="Arial"/>
                <a:cs typeface="Arial"/>
              </a:rPr>
              <a:t> ПРЕЕМСТВЕННОСТИ:</a:t>
            </a:r>
            <a:endParaRPr sz="2400">
              <a:latin typeface="Arial"/>
              <a:cs typeface="Arial"/>
            </a:endParaRPr>
          </a:p>
          <a:p>
            <a:pPr marL="373380" marR="264160">
              <a:lnSpc>
                <a:spcPct val="100000"/>
              </a:lnSpc>
              <a:spcBef>
                <a:spcPts val="15"/>
              </a:spcBef>
            </a:pPr>
            <a:r>
              <a:rPr sz="1800" spc="15" dirty="0">
                <a:latin typeface="Tahoma"/>
                <a:cs typeface="Tahoma"/>
              </a:rPr>
              <a:t>преемственность </a:t>
            </a:r>
            <a:r>
              <a:rPr sz="1800" spc="-10" dirty="0">
                <a:latin typeface="Tahoma"/>
                <a:cs typeface="Tahoma"/>
              </a:rPr>
              <a:t>по </a:t>
            </a:r>
            <a:r>
              <a:rPr sz="1800" spc="10" dirty="0">
                <a:latin typeface="Tahoma"/>
                <a:cs typeface="Tahoma"/>
              </a:rPr>
              <a:t>ценностным </a:t>
            </a:r>
            <a:r>
              <a:rPr sz="1800" spc="15" dirty="0">
                <a:latin typeface="Tahoma"/>
                <a:cs typeface="Tahoma"/>
              </a:rPr>
              <a:t>основаниям </a:t>
            </a:r>
            <a:r>
              <a:rPr sz="1800" spc="-10" dirty="0">
                <a:latin typeface="Tahoma"/>
                <a:cs typeface="Tahoma"/>
              </a:rPr>
              <a:t>и </a:t>
            </a:r>
            <a:r>
              <a:rPr sz="1800" spc="5" dirty="0">
                <a:latin typeface="Tahoma"/>
                <a:cs typeface="Tahoma"/>
              </a:rPr>
              <a:t>воспитательному </a:t>
            </a:r>
            <a:r>
              <a:rPr sz="1800" spc="-30" dirty="0">
                <a:latin typeface="Tahoma"/>
                <a:cs typeface="Tahoma"/>
              </a:rPr>
              <a:t>результату: </a:t>
            </a:r>
            <a:r>
              <a:rPr sz="1800" b="1" i="1" dirty="0">
                <a:solidFill>
                  <a:srgbClr val="2E5496"/>
                </a:solidFill>
                <a:latin typeface="Arial"/>
                <a:cs typeface="Arial"/>
              </a:rPr>
              <a:t>от знания </a:t>
            </a:r>
            <a:r>
              <a:rPr sz="1800" b="1" i="1" spc="-5" dirty="0">
                <a:solidFill>
                  <a:srgbClr val="2E5496"/>
                </a:solidFill>
                <a:latin typeface="Arial"/>
                <a:cs typeface="Arial"/>
              </a:rPr>
              <a:t>через </a:t>
            </a:r>
            <a:r>
              <a:rPr sz="1800" b="1" i="1" spc="-49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2E5496"/>
                </a:solidFill>
                <a:latin typeface="Arial"/>
                <a:cs typeface="Arial"/>
              </a:rPr>
              <a:t>отношения</a:t>
            </a:r>
            <a:r>
              <a:rPr sz="1800" b="1" i="1" spc="-2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2E5496"/>
                </a:solidFill>
                <a:latin typeface="Arial"/>
                <a:cs typeface="Arial"/>
              </a:rPr>
              <a:t>к </a:t>
            </a:r>
            <a:r>
              <a:rPr sz="1800" b="1" i="1" spc="-5" dirty="0">
                <a:solidFill>
                  <a:srgbClr val="2E5496"/>
                </a:solidFill>
                <a:latin typeface="Arial"/>
                <a:cs typeface="Arial"/>
              </a:rPr>
              <a:t>поступку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6775" y="247649"/>
            <a:ext cx="8304530" cy="823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45"/>
              </a:lnSpc>
              <a:spcBef>
                <a:spcPts val="95"/>
              </a:spcBef>
            </a:pPr>
            <a:r>
              <a:rPr spc="-10" dirty="0"/>
              <a:t>ПЕДАГОГИЧЕСКИЕ</a:t>
            </a:r>
            <a:r>
              <a:rPr spc="25" dirty="0"/>
              <a:t> </a:t>
            </a:r>
            <a:r>
              <a:rPr spc="-15" dirty="0"/>
              <a:t>ПОДСКАЗКИ:</a:t>
            </a:r>
          </a:p>
          <a:p>
            <a:pPr marL="12700">
              <a:lnSpc>
                <a:spcPts val="3145"/>
              </a:lnSpc>
            </a:pPr>
            <a:r>
              <a:rPr b="0" spc="-5" dirty="0">
                <a:latin typeface="Arial Black"/>
                <a:cs typeface="Arial Black"/>
              </a:rPr>
              <a:t>ПРИНЦИПЫ</a:t>
            </a:r>
            <a:r>
              <a:rPr b="0" spc="30" dirty="0">
                <a:latin typeface="Arial Black"/>
                <a:cs typeface="Arial Black"/>
              </a:rPr>
              <a:t> </a:t>
            </a:r>
            <a:r>
              <a:rPr b="0" spc="-10" dirty="0">
                <a:latin typeface="Arial Black"/>
                <a:cs typeface="Arial Black"/>
              </a:rPr>
              <a:t>РАЗРАБОТКИ</a:t>
            </a:r>
            <a:r>
              <a:rPr b="0" spc="40" dirty="0">
                <a:latin typeface="Arial Black"/>
                <a:cs typeface="Arial Black"/>
              </a:rPr>
              <a:t> </a:t>
            </a:r>
            <a:r>
              <a:rPr b="0" spc="-10" dirty="0">
                <a:latin typeface="Arial Black"/>
                <a:cs typeface="Arial Black"/>
              </a:rPr>
              <a:t>СОДЕРЖАНИЯ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4500" y="179019"/>
            <a:ext cx="5836920" cy="866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315"/>
              </a:lnSpc>
              <a:spcBef>
                <a:spcPts val="95"/>
              </a:spcBef>
            </a:pPr>
            <a:r>
              <a:rPr spc="-10" dirty="0"/>
              <a:t>ПЕДАГОГИЧЕСКИЕ</a:t>
            </a:r>
            <a:r>
              <a:rPr spc="15" dirty="0"/>
              <a:t> </a:t>
            </a:r>
            <a:r>
              <a:rPr spc="-10" dirty="0"/>
              <a:t>ПОДСКАЗКИ:</a:t>
            </a:r>
          </a:p>
          <a:p>
            <a:pPr marL="12700">
              <a:lnSpc>
                <a:spcPts val="3315"/>
              </a:lnSpc>
            </a:pPr>
            <a:r>
              <a:rPr b="0" spc="-5" dirty="0">
                <a:latin typeface="Arial Black"/>
                <a:cs typeface="Arial Black"/>
              </a:rPr>
              <a:t>ПРО</a:t>
            </a:r>
            <a:r>
              <a:rPr b="0" spc="10" dirty="0">
                <a:latin typeface="Arial Black"/>
                <a:cs typeface="Arial Black"/>
              </a:rPr>
              <a:t> </a:t>
            </a:r>
            <a:r>
              <a:rPr b="0" spc="-5" dirty="0">
                <a:latin typeface="Arial Black"/>
                <a:cs typeface="Arial Black"/>
              </a:rPr>
              <a:t>ПРОЕКТИРОВАНИЕ</a:t>
            </a:r>
          </a:p>
        </p:txBody>
      </p:sp>
      <p:sp>
        <p:nvSpPr>
          <p:cNvPr id="5" name="object 5"/>
          <p:cNvSpPr/>
          <p:nvPr/>
        </p:nvSpPr>
        <p:spPr>
          <a:xfrm>
            <a:off x="522731" y="1100327"/>
            <a:ext cx="10947400" cy="539750"/>
          </a:xfrm>
          <a:custGeom>
            <a:avLst/>
            <a:gdLst/>
            <a:ahLst/>
            <a:cxnLst/>
            <a:rect l="l" t="t" r="r" b="b"/>
            <a:pathLst>
              <a:path w="10947400" h="539750">
                <a:moveTo>
                  <a:pt x="10677144" y="0"/>
                </a:moveTo>
                <a:lnTo>
                  <a:pt x="269748" y="0"/>
                </a:lnTo>
                <a:lnTo>
                  <a:pt x="221258" y="4346"/>
                </a:lnTo>
                <a:lnTo>
                  <a:pt x="175621" y="16876"/>
                </a:lnTo>
                <a:lnTo>
                  <a:pt x="133598" y="36830"/>
                </a:lnTo>
                <a:lnTo>
                  <a:pt x="95950" y="63443"/>
                </a:lnTo>
                <a:lnTo>
                  <a:pt x="63439" y="95955"/>
                </a:lnTo>
                <a:lnTo>
                  <a:pt x="36827" y="133604"/>
                </a:lnTo>
                <a:lnTo>
                  <a:pt x="16875" y="175626"/>
                </a:lnTo>
                <a:lnTo>
                  <a:pt x="4345" y="221262"/>
                </a:lnTo>
                <a:lnTo>
                  <a:pt x="0" y="269748"/>
                </a:lnTo>
                <a:lnTo>
                  <a:pt x="4345" y="318233"/>
                </a:lnTo>
                <a:lnTo>
                  <a:pt x="16875" y="363869"/>
                </a:lnTo>
                <a:lnTo>
                  <a:pt x="36827" y="405892"/>
                </a:lnTo>
                <a:lnTo>
                  <a:pt x="63439" y="443540"/>
                </a:lnTo>
                <a:lnTo>
                  <a:pt x="95950" y="476052"/>
                </a:lnTo>
                <a:lnTo>
                  <a:pt x="133598" y="502666"/>
                </a:lnTo>
                <a:lnTo>
                  <a:pt x="175621" y="522619"/>
                </a:lnTo>
                <a:lnTo>
                  <a:pt x="221258" y="535149"/>
                </a:lnTo>
                <a:lnTo>
                  <a:pt x="269748" y="539496"/>
                </a:lnTo>
                <a:lnTo>
                  <a:pt x="10677144" y="539496"/>
                </a:lnTo>
                <a:lnTo>
                  <a:pt x="10725629" y="535149"/>
                </a:lnTo>
                <a:lnTo>
                  <a:pt x="10771265" y="522619"/>
                </a:lnTo>
                <a:lnTo>
                  <a:pt x="10813288" y="502666"/>
                </a:lnTo>
                <a:lnTo>
                  <a:pt x="10850936" y="476052"/>
                </a:lnTo>
                <a:lnTo>
                  <a:pt x="10883448" y="443540"/>
                </a:lnTo>
                <a:lnTo>
                  <a:pt x="10910062" y="405892"/>
                </a:lnTo>
                <a:lnTo>
                  <a:pt x="10930015" y="363869"/>
                </a:lnTo>
                <a:lnTo>
                  <a:pt x="10942545" y="318233"/>
                </a:lnTo>
                <a:lnTo>
                  <a:pt x="10946892" y="269748"/>
                </a:lnTo>
                <a:lnTo>
                  <a:pt x="10942545" y="221262"/>
                </a:lnTo>
                <a:lnTo>
                  <a:pt x="10930015" y="175626"/>
                </a:lnTo>
                <a:lnTo>
                  <a:pt x="10910062" y="133604"/>
                </a:lnTo>
                <a:lnTo>
                  <a:pt x="10883448" y="95955"/>
                </a:lnTo>
                <a:lnTo>
                  <a:pt x="10850936" y="63443"/>
                </a:lnTo>
                <a:lnTo>
                  <a:pt x="10813288" y="36830"/>
                </a:lnTo>
                <a:lnTo>
                  <a:pt x="10771265" y="16876"/>
                </a:lnTo>
                <a:lnTo>
                  <a:pt x="10725629" y="4346"/>
                </a:lnTo>
                <a:lnTo>
                  <a:pt x="10677144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2731" y="3511296"/>
            <a:ext cx="10947400" cy="611505"/>
          </a:xfrm>
          <a:custGeom>
            <a:avLst/>
            <a:gdLst/>
            <a:ahLst/>
            <a:cxnLst/>
            <a:rect l="l" t="t" r="r" b="b"/>
            <a:pathLst>
              <a:path w="10947400" h="611504">
                <a:moveTo>
                  <a:pt x="10641330" y="0"/>
                </a:moveTo>
                <a:lnTo>
                  <a:pt x="305562" y="0"/>
                </a:lnTo>
                <a:lnTo>
                  <a:pt x="255998" y="3998"/>
                </a:lnTo>
                <a:lnTo>
                  <a:pt x="208980" y="15575"/>
                </a:lnTo>
                <a:lnTo>
                  <a:pt x="165138" y="34101"/>
                </a:lnTo>
                <a:lnTo>
                  <a:pt x="125100" y="58948"/>
                </a:lnTo>
                <a:lnTo>
                  <a:pt x="89496" y="89487"/>
                </a:lnTo>
                <a:lnTo>
                  <a:pt x="58955" y="125089"/>
                </a:lnTo>
                <a:lnTo>
                  <a:pt x="34106" y="165127"/>
                </a:lnTo>
                <a:lnTo>
                  <a:pt x="15577" y="208970"/>
                </a:lnTo>
                <a:lnTo>
                  <a:pt x="3999" y="255991"/>
                </a:lnTo>
                <a:lnTo>
                  <a:pt x="0" y="305561"/>
                </a:lnTo>
                <a:lnTo>
                  <a:pt x="3999" y="355132"/>
                </a:lnTo>
                <a:lnTo>
                  <a:pt x="15577" y="402153"/>
                </a:lnTo>
                <a:lnTo>
                  <a:pt x="34106" y="445996"/>
                </a:lnTo>
                <a:lnTo>
                  <a:pt x="58955" y="486034"/>
                </a:lnTo>
                <a:lnTo>
                  <a:pt x="89496" y="521636"/>
                </a:lnTo>
                <a:lnTo>
                  <a:pt x="125100" y="552175"/>
                </a:lnTo>
                <a:lnTo>
                  <a:pt x="165138" y="577022"/>
                </a:lnTo>
                <a:lnTo>
                  <a:pt x="208980" y="595548"/>
                </a:lnTo>
                <a:lnTo>
                  <a:pt x="255998" y="607125"/>
                </a:lnTo>
                <a:lnTo>
                  <a:pt x="305562" y="611123"/>
                </a:lnTo>
                <a:lnTo>
                  <a:pt x="10641330" y="611123"/>
                </a:lnTo>
                <a:lnTo>
                  <a:pt x="10690900" y="607125"/>
                </a:lnTo>
                <a:lnTo>
                  <a:pt x="10737921" y="595548"/>
                </a:lnTo>
                <a:lnTo>
                  <a:pt x="10781764" y="577022"/>
                </a:lnTo>
                <a:lnTo>
                  <a:pt x="10821802" y="552175"/>
                </a:lnTo>
                <a:lnTo>
                  <a:pt x="10857404" y="521636"/>
                </a:lnTo>
                <a:lnTo>
                  <a:pt x="10887943" y="486034"/>
                </a:lnTo>
                <a:lnTo>
                  <a:pt x="10912790" y="445996"/>
                </a:lnTo>
                <a:lnTo>
                  <a:pt x="10931316" y="402153"/>
                </a:lnTo>
                <a:lnTo>
                  <a:pt x="10942893" y="355132"/>
                </a:lnTo>
                <a:lnTo>
                  <a:pt x="10946892" y="305561"/>
                </a:lnTo>
                <a:lnTo>
                  <a:pt x="10942893" y="255991"/>
                </a:lnTo>
                <a:lnTo>
                  <a:pt x="10931316" y="208970"/>
                </a:lnTo>
                <a:lnTo>
                  <a:pt x="10912790" y="165127"/>
                </a:lnTo>
                <a:lnTo>
                  <a:pt x="10887943" y="125089"/>
                </a:lnTo>
                <a:lnTo>
                  <a:pt x="10857404" y="89487"/>
                </a:lnTo>
                <a:lnTo>
                  <a:pt x="10821802" y="58948"/>
                </a:lnTo>
                <a:lnTo>
                  <a:pt x="10781764" y="34101"/>
                </a:lnTo>
                <a:lnTo>
                  <a:pt x="10737921" y="15575"/>
                </a:lnTo>
                <a:lnTo>
                  <a:pt x="10690900" y="3998"/>
                </a:lnTo>
                <a:lnTo>
                  <a:pt x="10641330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30986" y="1182370"/>
            <a:ext cx="10322560" cy="5431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Формулировка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темы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должна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быть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привлекательна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для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ребенка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110"/>
              </a:lnSpc>
              <a:spcBef>
                <a:spcPts val="1920"/>
              </a:spcBef>
            </a:pPr>
            <a:r>
              <a:rPr sz="1800" i="1" spc="-10" dirty="0">
                <a:latin typeface="Arial"/>
                <a:cs typeface="Arial"/>
              </a:rPr>
              <a:t>Придерживаться</a:t>
            </a:r>
            <a:r>
              <a:rPr sz="1800" i="1" spc="10" dirty="0">
                <a:latin typeface="Arial"/>
                <a:cs typeface="Arial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трех</a:t>
            </a:r>
            <a:r>
              <a:rPr sz="1800" b="1" i="1" spc="1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видов</a:t>
            </a:r>
            <a:r>
              <a:rPr sz="1800" i="1" spc="15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формулировки,</a:t>
            </a:r>
            <a:r>
              <a:rPr sz="1800" i="1" spc="3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в</a:t>
            </a:r>
            <a:r>
              <a:rPr sz="1800" i="1" spc="1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которых</a:t>
            </a:r>
            <a:r>
              <a:rPr sz="1800" i="1" spc="3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должен</a:t>
            </a:r>
            <a:r>
              <a:rPr sz="1800" i="1" spc="10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содержаться</a:t>
            </a:r>
            <a:r>
              <a:rPr sz="1800" i="1" spc="4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скрытый</a:t>
            </a:r>
            <a:r>
              <a:rPr sz="1800" i="1" spc="2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смысл </a:t>
            </a:r>
            <a:r>
              <a:rPr sz="1800" i="1" spc="-484" dirty="0">
                <a:latin typeface="Arial"/>
                <a:cs typeface="Arial"/>
              </a:rPr>
              <a:t> </a:t>
            </a:r>
            <a:r>
              <a:rPr sz="1800" i="1" spc="-20" dirty="0">
                <a:latin typeface="Arial"/>
                <a:cs typeface="Arial"/>
              </a:rPr>
              <a:t>разговора</a:t>
            </a:r>
            <a:r>
              <a:rPr sz="1800" i="1" spc="-2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880744" indent="-343535">
              <a:lnSpc>
                <a:spcPct val="100000"/>
              </a:lnSpc>
              <a:spcBef>
                <a:spcPts val="434"/>
              </a:spcBef>
              <a:buClr>
                <a:srgbClr val="C00000"/>
              </a:buClr>
              <a:buAutoNum type="arabicPeriod"/>
              <a:tabLst>
                <a:tab pos="880744" algn="l"/>
                <a:tab pos="881380" algn="l"/>
              </a:tabLst>
            </a:pPr>
            <a:r>
              <a:rPr sz="1600" spc="-5" dirty="0">
                <a:latin typeface="Tahoma"/>
                <a:cs typeface="Tahoma"/>
              </a:rPr>
              <a:t>мотивирующий</a:t>
            </a:r>
            <a:r>
              <a:rPr sz="1600" spc="5" dirty="0">
                <a:latin typeface="Tahoma"/>
                <a:cs typeface="Tahoma"/>
              </a:rPr>
              <a:t> вопрос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-30" dirty="0">
                <a:latin typeface="Tahoma"/>
                <a:cs typeface="Tahoma"/>
              </a:rPr>
              <a:t>(</a:t>
            </a:r>
            <a:r>
              <a:rPr sz="1800" b="1" i="1" spc="-30" dirty="0">
                <a:solidFill>
                  <a:srgbClr val="1F3863"/>
                </a:solidFill>
                <a:latin typeface="Arial"/>
                <a:cs typeface="Arial"/>
              </a:rPr>
              <a:t>«Я</a:t>
            </a:r>
            <a:r>
              <a:rPr sz="1800" b="1" i="1" spc="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1800" b="1" i="1" spc="-15" dirty="0">
                <a:solidFill>
                  <a:srgbClr val="1F3863"/>
                </a:solidFill>
                <a:latin typeface="Arial"/>
                <a:cs typeface="Arial"/>
              </a:rPr>
              <a:t>свободен?»</a:t>
            </a:r>
            <a:r>
              <a:rPr sz="1600" spc="-15" dirty="0">
                <a:latin typeface="Tahoma"/>
                <a:cs typeface="Tahoma"/>
              </a:rPr>
              <a:t>)</a:t>
            </a:r>
            <a:endParaRPr sz="1600">
              <a:latin typeface="Tahoma"/>
              <a:cs typeface="Tahoma"/>
            </a:endParaRPr>
          </a:p>
          <a:p>
            <a:pPr marL="880744" indent="-3435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/>
              <a:tabLst>
                <a:tab pos="880744" algn="l"/>
                <a:tab pos="881380" algn="l"/>
              </a:tabLst>
            </a:pPr>
            <a:r>
              <a:rPr sz="1600" spc="5" dirty="0">
                <a:latin typeface="Tahoma"/>
                <a:cs typeface="Tahoma"/>
              </a:rPr>
              <a:t>проблемный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тезис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i="1" spc="-5" dirty="0">
                <a:latin typeface="Arial"/>
                <a:cs typeface="Arial"/>
              </a:rPr>
              <a:t>(</a:t>
            </a:r>
            <a:r>
              <a:rPr sz="1800" b="1" i="1" spc="-5" dirty="0">
                <a:solidFill>
                  <a:srgbClr val="1F3863"/>
                </a:solidFill>
                <a:latin typeface="Arial"/>
                <a:cs typeface="Arial"/>
              </a:rPr>
              <a:t>«Цель</a:t>
            </a:r>
            <a:r>
              <a:rPr sz="1800" b="1" i="1" spc="2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1800" b="1" i="1" spc="-10" dirty="0">
                <a:solidFill>
                  <a:srgbClr val="1F3863"/>
                </a:solidFill>
                <a:latin typeface="Arial"/>
                <a:cs typeface="Arial"/>
              </a:rPr>
              <a:t>оправдывает</a:t>
            </a:r>
            <a:r>
              <a:rPr sz="1800" b="1" i="1" spc="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1800" b="1" i="1" spc="-15" dirty="0">
                <a:solidFill>
                  <a:srgbClr val="1F3863"/>
                </a:solidFill>
                <a:latin typeface="Arial"/>
                <a:cs typeface="Arial"/>
              </a:rPr>
              <a:t>средства»</a:t>
            </a:r>
            <a:r>
              <a:rPr sz="1600" spc="-15" dirty="0">
                <a:solidFill>
                  <a:srgbClr val="1F3863"/>
                </a:solidFill>
                <a:latin typeface="Tahoma"/>
                <a:cs typeface="Tahoma"/>
              </a:rPr>
              <a:t>)</a:t>
            </a:r>
            <a:endParaRPr sz="1600">
              <a:latin typeface="Tahoma"/>
              <a:cs typeface="Tahoma"/>
            </a:endParaRPr>
          </a:p>
          <a:p>
            <a:pPr marL="880744" indent="-3435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/>
              <a:tabLst>
                <a:tab pos="880744" algn="l"/>
                <a:tab pos="881380" algn="l"/>
              </a:tabLst>
            </a:pPr>
            <a:r>
              <a:rPr sz="1600" spc="-5" dirty="0">
                <a:latin typeface="Tahoma"/>
                <a:cs typeface="Tahoma"/>
              </a:rPr>
              <a:t>цитата</a:t>
            </a:r>
            <a:r>
              <a:rPr sz="1600" spc="-45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(</a:t>
            </a:r>
            <a:r>
              <a:rPr sz="1800" b="1" i="1" spc="-20" dirty="0">
                <a:solidFill>
                  <a:srgbClr val="1F3863"/>
                </a:solidFill>
                <a:latin typeface="Arial"/>
                <a:cs typeface="Arial"/>
              </a:rPr>
              <a:t>«Любят</a:t>
            </a:r>
            <a:r>
              <a:rPr sz="1800" b="1" i="1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1F3863"/>
                </a:solidFill>
                <a:latin typeface="Arial"/>
                <a:cs typeface="Arial"/>
              </a:rPr>
              <a:t>Родину</a:t>
            </a:r>
            <a:r>
              <a:rPr sz="1800" b="1" i="1" spc="-1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1F3863"/>
                </a:solidFill>
                <a:latin typeface="Arial"/>
                <a:cs typeface="Arial"/>
              </a:rPr>
              <a:t>не </a:t>
            </a:r>
            <a:r>
              <a:rPr sz="1800" b="1" i="1" spc="-5" dirty="0">
                <a:solidFill>
                  <a:srgbClr val="1F3863"/>
                </a:solidFill>
                <a:latin typeface="Arial"/>
                <a:cs typeface="Arial"/>
              </a:rPr>
              <a:t>за</a:t>
            </a:r>
            <a:r>
              <a:rPr sz="1800" b="1" i="1" spc="-15" dirty="0">
                <a:solidFill>
                  <a:srgbClr val="1F3863"/>
                </a:solidFill>
                <a:latin typeface="Arial"/>
                <a:cs typeface="Arial"/>
              </a:rPr>
              <a:t> то,</a:t>
            </a:r>
            <a:r>
              <a:rPr sz="1800" b="1" i="1" spc="-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1800" b="1" i="1" spc="-15" dirty="0">
                <a:solidFill>
                  <a:srgbClr val="1F3863"/>
                </a:solidFill>
                <a:latin typeface="Arial"/>
                <a:cs typeface="Arial"/>
              </a:rPr>
              <a:t>что</a:t>
            </a:r>
            <a:r>
              <a:rPr sz="1800" b="1" i="1" spc="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1F3863"/>
                </a:solidFill>
                <a:latin typeface="Arial"/>
                <a:cs typeface="Arial"/>
              </a:rPr>
              <a:t>она</a:t>
            </a:r>
            <a:r>
              <a:rPr sz="1800" b="1" i="1" spc="-5" dirty="0">
                <a:solidFill>
                  <a:srgbClr val="1F3863"/>
                </a:solidFill>
                <a:latin typeface="Arial"/>
                <a:cs typeface="Arial"/>
              </a:rPr>
              <a:t> велика,</a:t>
            </a:r>
            <a:r>
              <a:rPr sz="1800" b="1" i="1" spc="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1F3863"/>
                </a:solidFill>
                <a:latin typeface="Arial"/>
                <a:cs typeface="Arial"/>
              </a:rPr>
              <a:t>а</a:t>
            </a:r>
            <a:r>
              <a:rPr sz="1800" b="1" i="1" spc="-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1F3863"/>
                </a:solidFill>
                <a:latin typeface="Arial"/>
                <a:cs typeface="Arial"/>
              </a:rPr>
              <a:t>за</a:t>
            </a:r>
            <a:r>
              <a:rPr sz="1800" b="1" i="1" spc="-15" dirty="0">
                <a:solidFill>
                  <a:srgbClr val="1F3863"/>
                </a:solidFill>
                <a:latin typeface="Arial"/>
                <a:cs typeface="Arial"/>
              </a:rPr>
              <a:t> то,</a:t>
            </a:r>
            <a:r>
              <a:rPr sz="1800" b="1" i="1" spc="-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1800" b="1" i="1" spc="-15" dirty="0">
                <a:solidFill>
                  <a:srgbClr val="1F3863"/>
                </a:solidFill>
                <a:latin typeface="Arial"/>
                <a:cs typeface="Arial"/>
              </a:rPr>
              <a:t>что</a:t>
            </a:r>
            <a:r>
              <a:rPr sz="1800" b="1" i="1" spc="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1800" b="1" i="1" spc="-20" dirty="0">
                <a:solidFill>
                  <a:srgbClr val="1F3863"/>
                </a:solidFill>
                <a:latin typeface="Arial"/>
                <a:cs typeface="Arial"/>
              </a:rPr>
              <a:t>своя»</a:t>
            </a:r>
            <a:r>
              <a:rPr sz="1600" spc="-20" dirty="0">
                <a:latin typeface="Tahoma"/>
                <a:cs typeface="Tahoma"/>
              </a:rPr>
              <a:t>)</a:t>
            </a:r>
            <a:endParaRPr sz="1600">
              <a:latin typeface="Tahoma"/>
              <a:cs typeface="Tahoma"/>
            </a:endParaRPr>
          </a:p>
          <a:p>
            <a:pPr marL="5080" algn="ctr">
              <a:lnSpc>
                <a:spcPts val="2280"/>
              </a:lnSpc>
              <a:spcBef>
                <a:spcPts val="1530"/>
              </a:spcBef>
              <a:tabLst>
                <a:tab pos="8228330" algn="l"/>
              </a:tabLst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Формы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методы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работы</a:t>
            </a:r>
            <a:r>
              <a:rPr sz="20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на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занятии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должны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соответствовать	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трем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уровням</a:t>
            </a:r>
            <a:endParaRPr sz="2000">
              <a:latin typeface="Arial"/>
              <a:cs typeface="Arial"/>
            </a:endParaRPr>
          </a:p>
          <a:p>
            <a:pPr marL="6350" algn="ctr">
              <a:lnSpc>
                <a:spcPts val="2280"/>
              </a:lnSpc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целевых</a:t>
            </a:r>
            <a:r>
              <a:rPr sz="2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ориентиров:</a:t>
            </a:r>
            <a:endParaRPr sz="2000">
              <a:latin typeface="Arial"/>
              <a:cs typeface="Arial"/>
            </a:endParaRPr>
          </a:p>
          <a:p>
            <a:pPr marL="880744" indent="-343535">
              <a:lnSpc>
                <a:spcPct val="100000"/>
              </a:lnSpc>
              <a:spcBef>
                <a:spcPts val="1435"/>
              </a:spcBef>
              <a:buClr>
                <a:srgbClr val="C00000"/>
              </a:buClr>
              <a:buAutoNum type="arabicPeriod"/>
              <a:tabLst>
                <a:tab pos="880744" algn="l"/>
                <a:tab pos="881380" algn="l"/>
              </a:tabLst>
            </a:pPr>
            <a:r>
              <a:rPr sz="1600" spc="15" dirty="0">
                <a:latin typeface="Tahoma"/>
                <a:cs typeface="Tahoma"/>
              </a:rPr>
              <a:t>сформированность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15" dirty="0">
                <a:latin typeface="Tahoma"/>
                <a:cs typeface="Tahoma"/>
              </a:rPr>
              <a:t>знаний,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представлений</a:t>
            </a:r>
            <a:r>
              <a:rPr sz="1600" spc="-15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о</a:t>
            </a:r>
            <a:r>
              <a:rPr sz="1600" spc="-40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системе</a:t>
            </a:r>
            <a:r>
              <a:rPr sz="1600" spc="-4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ценностей</a:t>
            </a:r>
            <a:r>
              <a:rPr sz="1600" spc="-1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гражданина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России</a:t>
            </a:r>
            <a:endParaRPr sz="1600">
              <a:latin typeface="Tahoma"/>
              <a:cs typeface="Tahoma"/>
            </a:endParaRPr>
          </a:p>
          <a:p>
            <a:pPr marL="880744" marR="758190" indent="-342900">
              <a:lnSpc>
                <a:spcPct val="100000"/>
              </a:lnSpc>
              <a:spcBef>
                <a:spcPts val="605"/>
              </a:spcBef>
              <a:buClr>
                <a:srgbClr val="C00000"/>
              </a:buClr>
              <a:buAutoNum type="arabicPeriod"/>
              <a:tabLst>
                <a:tab pos="880744" algn="l"/>
                <a:tab pos="881380" algn="l"/>
              </a:tabLst>
            </a:pPr>
            <a:r>
              <a:rPr sz="1600" spc="15" dirty="0">
                <a:latin typeface="Tahoma"/>
                <a:cs typeface="Tahoma"/>
              </a:rPr>
              <a:t>сформированность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внутренней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15" dirty="0">
                <a:latin typeface="Tahoma"/>
                <a:cs typeface="Tahoma"/>
              </a:rPr>
              <a:t>позиции</a:t>
            </a:r>
            <a:r>
              <a:rPr sz="1600" dirty="0">
                <a:latin typeface="Tahoma"/>
                <a:cs typeface="Tahoma"/>
              </a:rPr>
              <a:t> личности</a:t>
            </a:r>
            <a:r>
              <a:rPr sz="1600" spc="5" dirty="0">
                <a:latin typeface="Tahoma"/>
                <a:cs typeface="Tahoma"/>
              </a:rPr>
              <a:t> в</a:t>
            </a:r>
            <a:r>
              <a:rPr sz="1600" spc="-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отношении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неприятия,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противостояния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идеологии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терроризма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и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экстремизма</a:t>
            </a:r>
            <a:endParaRPr sz="1600">
              <a:latin typeface="Tahoma"/>
              <a:cs typeface="Tahoma"/>
            </a:endParaRPr>
          </a:p>
          <a:p>
            <a:pPr marL="880744" indent="-3435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/>
              <a:tabLst>
                <a:tab pos="880744" algn="l"/>
                <a:tab pos="881380" algn="l"/>
              </a:tabLst>
            </a:pPr>
            <a:r>
              <a:rPr sz="1600" spc="-5" dirty="0">
                <a:latin typeface="Tahoma"/>
                <a:cs typeface="Tahoma"/>
              </a:rPr>
              <a:t>принятие </a:t>
            </a:r>
            <a:r>
              <a:rPr sz="1600" spc="5" dirty="0">
                <a:latin typeface="Tahoma"/>
                <a:cs typeface="Tahoma"/>
              </a:rPr>
              <a:t>решений</a:t>
            </a:r>
            <a:r>
              <a:rPr sz="1600" spc="-15" dirty="0">
                <a:latin typeface="Tahoma"/>
                <a:cs typeface="Tahoma"/>
              </a:rPr>
              <a:t> </a:t>
            </a:r>
            <a:r>
              <a:rPr sz="1600" spc="-35" dirty="0">
                <a:latin typeface="Tahoma"/>
                <a:cs typeface="Tahoma"/>
              </a:rPr>
              <a:t>(поступки)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на</a:t>
            </a:r>
            <a:r>
              <a:rPr sz="1600" spc="-4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основе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системы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ценностей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гражданина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России</a:t>
            </a:r>
            <a:endParaRPr sz="16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900">
              <a:latin typeface="Tahoma"/>
              <a:cs typeface="Tahoma"/>
            </a:endParaRPr>
          </a:p>
          <a:p>
            <a:pPr marL="810895" marR="386080" indent="635" algn="ctr">
              <a:lnSpc>
                <a:spcPct val="100000"/>
              </a:lnSpc>
            </a:pPr>
            <a:r>
              <a:rPr sz="2000" b="1" spc="5" dirty="0">
                <a:solidFill>
                  <a:srgbClr val="2E5496"/>
                </a:solidFill>
                <a:latin typeface="Arial"/>
                <a:cs typeface="Arial"/>
              </a:rPr>
              <a:t>На </a:t>
            </a:r>
            <a:r>
              <a:rPr sz="2000" b="1" spc="-5" dirty="0">
                <a:solidFill>
                  <a:srgbClr val="2E5496"/>
                </a:solidFill>
                <a:latin typeface="Arial"/>
                <a:cs typeface="Arial"/>
              </a:rPr>
              <a:t>каждом </a:t>
            </a:r>
            <a:r>
              <a:rPr sz="2000" b="1" spc="-10" dirty="0">
                <a:solidFill>
                  <a:srgbClr val="2E5496"/>
                </a:solidFill>
                <a:latin typeface="Arial"/>
                <a:cs typeface="Arial"/>
              </a:rPr>
              <a:t>уровне </a:t>
            </a:r>
            <a:r>
              <a:rPr sz="2000" b="1" spc="-5" dirty="0">
                <a:solidFill>
                  <a:srgbClr val="2E5496"/>
                </a:solidFill>
                <a:latin typeface="Arial"/>
                <a:cs typeface="Arial"/>
              </a:rPr>
              <a:t>образования, </a:t>
            </a:r>
            <a:r>
              <a:rPr sz="2000" b="1" spc="-15" dirty="0">
                <a:solidFill>
                  <a:srgbClr val="2E5496"/>
                </a:solidFill>
                <a:latin typeface="Arial"/>
                <a:cs typeface="Arial"/>
              </a:rPr>
              <a:t>исходя </a:t>
            </a:r>
            <a:r>
              <a:rPr sz="2000" b="1" dirty="0">
                <a:solidFill>
                  <a:srgbClr val="2E5496"/>
                </a:solidFill>
                <a:latin typeface="Arial"/>
                <a:cs typeface="Arial"/>
              </a:rPr>
              <a:t>из </a:t>
            </a:r>
            <a:r>
              <a:rPr sz="2000" b="1" spc="-10" dirty="0">
                <a:solidFill>
                  <a:srgbClr val="2E5496"/>
                </a:solidFill>
                <a:latin typeface="Arial"/>
                <a:cs typeface="Arial"/>
              </a:rPr>
              <a:t>возрастных </a:t>
            </a:r>
            <a:r>
              <a:rPr sz="2000" b="1" spc="-5" dirty="0">
                <a:solidFill>
                  <a:srgbClr val="2E5496"/>
                </a:solidFill>
                <a:latin typeface="Arial"/>
                <a:cs typeface="Arial"/>
              </a:rPr>
              <a:t>особенностей, </a:t>
            </a:r>
            <a:r>
              <a:rPr sz="2000" b="1" dirty="0">
                <a:solidFill>
                  <a:srgbClr val="2E5496"/>
                </a:solidFill>
                <a:latin typeface="Arial"/>
                <a:cs typeface="Arial"/>
              </a:rPr>
              <a:t> акцент </a:t>
            </a:r>
            <a:r>
              <a:rPr sz="2000" b="1" spc="-10" dirty="0">
                <a:solidFill>
                  <a:srgbClr val="2E5496"/>
                </a:solidFill>
                <a:latin typeface="Arial"/>
                <a:cs typeface="Arial"/>
              </a:rPr>
              <a:t>делается </a:t>
            </a:r>
            <a:r>
              <a:rPr sz="2000" b="1" dirty="0">
                <a:solidFill>
                  <a:srgbClr val="2E5496"/>
                </a:solidFill>
                <a:latin typeface="Arial"/>
                <a:cs typeface="Arial"/>
              </a:rPr>
              <a:t>на </a:t>
            </a:r>
            <a:r>
              <a:rPr sz="2000" b="1" spc="-5" dirty="0">
                <a:solidFill>
                  <a:srgbClr val="2E5496"/>
                </a:solidFill>
                <a:latin typeface="Arial"/>
                <a:cs typeface="Arial"/>
              </a:rPr>
              <a:t>один </a:t>
            </a:r>
            <a:r>
              <a:rPr sz="2000" b="1" dirty="0">
                <a:solidFill>
                  <a:srgbClr val="2E5496"/>
                </a:solidFill>
                <a:latin typeface="Arial"/>
                <a:cs typeface="Arial"/>
              </a:rPr>
              <a:t>из </a:t>
            </a:r>
            <a:r>
              <a:rPr sz="2000" b="1" spc="-5" dirty="0">
                <a:solidFill>
                  <a:srgbClr val="2E5496"/>
                </a:solidFill>
                <a:latin typeface="Arial"/>
                <a:cs typeface="Arial"/>
              </a:rPr>
              <a:t>уровней целевых </a:t>
            </a:r>
            <a:r>
              <a:rPr sz="2000" b="1" dirty="0">
                <a:solidFill>
                  <a:srgbClr val="2E5496"/>
                </a:solidFill>
                <a:latin typeface="Arial"/>
                <a:cs typeface="Arial"/>
              </a:rPr>
              <a:t>ориентиров, не </a:t>
            </a:r>
            <a:r>
              <a:rPr sz="2000" b="1" spc="-5" dirty="0">
                <a:solidFill>
                  <a:srgbClr val="2E5496"/>
                </a:solidFill>
                <a:latin typeface="Arial"/>
                <a:cs typeface="Arial"/>
              </a:rPr>
              <a:t>исключая </a:t>
            </a:r>
            <a:r>
              <a:rPr sz="2000" b="1" spc="-54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2E5496"/>
                </a:solidFill>
                <a:latin typeface="Arial"/>
                <a:cs typeface="Arial"/>
              </a:rPr>
              <a:t>значимости</a:t>
            </a:r>
            <a:r>
              <a:rPr sz="2000" b="1" spc="-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2E5496"/>
                </a:solidFill>
                <a:latin typeface="Arial"/>
                <a:cs typeface="Arial"/>
              </a:rPr>
              <a:t>остальных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3618" y="5566409"/>
            <a:ext cx="10568940" cy="0"/>
          </a:xfrm>
          <a:custGeom>
            <a:avLst/>
            <a:gdLst/>
            <a:ahLst/>
            <a:cxnLst/>
            <a:rect l="l" t="t" r="r" b="b"/>
            <a:pathLst>
              <a:path w="10568940">
                <a:moveTo>
                  <a:pt x="0" y="0"/>
                </a:moveTo>
                <a:lnTo>
                  <a:pt x="10568686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4500" y="168351"/>
            <a:ext cx="90487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ПЕДАГОГИЧЕСКИЕ</a:t>
            </a:r>
            <a:r>
              <a:rPr spc="55" dirty="0"/>
              <a:t> </a:t>
            </a:r>
            <a:r>
              <a:rPr spc="-10" dirty="0"/>
              <a:t>ПОДСКАЗКИ:</a:t>
            </a:r>
            <a:r>
              <a:rPr spc="5" dirty="0"/>
              <a:t> </a:t>
            </a:r>
            <a:r>
              <a:rPr b="0" spc="-5" dirty="0">
                <a:latin typeface="Arial Black"/>
                <a:cs typeface="Arial Black"/>
              </a:rPr>
              <a:t>ПРО</a:t>
            </a:r>
            <a:r>
              <a:rPr b="0" spc="20" dirty="0">
                <a:latin typeface="Arial Black"/>
                <a:cs typeface="Arial Black"/>
              </a:rPr>
              <a:t> </a:t>
            </a:r>
            <a:r>
              <a:rPr b="0" spc="-10" dirty="0">
                <a:latin typeface="Arial Black"/>
                <a:cs typeface="Arial Black"/>
              </a:rPr>
              <a:t>ПОДХОДЫ</a:t>
            </a:r>
          </a:p>
        </p:txBody>
      </p:sp>
      <p:sp>
        <p:nvSpPr>
          <p:cNvPr id="5" name="object 5"/>
          <p:cNvSpPr/>
          <p:nvPr/>
        </p:nvSpPr>
        <p:spPr>
          <a:xfrm>
            <a:off x="553212" y="986027"/>
            <a:ext cx="4686300" cy="523240"/>
          </a:xfrm>
          <a:custGeom>
            <a:avLst/>
            <a:gdLst/>
            <a:ahLst/>
            <a:cxnLst/>
            <a:rect l="l" t="t" r="r" b="b"/>
            <a:pathLst>
              <a:path w="4686300" h="523240">
                <a:moveTo>
                  <a:pt x="4424934" y="0"/>
                </a:moveTo>
                <a:lnTo>
                  <a:pt x="261365" y="0"/>
                </a:lnTo>
                <a:lnTo>
                  <a:pt x="214385" y="4209"/>
                </a:lnTo>
                <a:lnTo>
                  <a:pt x="170167" y="16345"/>
                </a:lnTo>
                <a:lnTo>
                  <a:pt x="129449" y="35672"/>
                </a:lnTo>
                <a:lnTo>
                  <a:pt x="92971" y="61453"/>
                </a:lnTo>
                <a:lnTo>
                  <a:pt x="61470" y="92950"/>
                </a:lnTo>
                <a:lnTo>
                  <a:pt x="35684" y="129427"/>
                </a:lnTo>
                <a:lnTo>
                  <a:pt x="16351" y="170146"/>
                </a:lnTo>
                <a:lnTo>
                  <a:pt x="4210" y="214371"/>
                </a:lnTo>
                <a:lnTo>
                  <a:pt x="0" y="261366"/>
                </a:lnTo>
                <a:lnTo>
                  <a:pt x="4210" y="308360"/>
                </a:lnTo>
                <a:lnTo>
                  <a:pt x="16351" y="352585"/>
                </a:lnTo>
                <a:lnTo>
                  <a:pt x="35684" y="393304"/>
                </a:lnTo>
                <a:lnTo>
                  <a:pt x="61470" y="429781"/>
                </a:lnTo>
                <a:lnTo>
                  <a:pt x="92971" y="461278"/>
                </a:lnTo>
                <a:lnTo>
                  <a:pt x="129449" y="487059"/>
                </a:lnTo>
                <a:lnTo>
                  <a:pt x="170167" y="506386"/>
                </a:lnTo>
                <a:lnTo>
                  <a:pt x="214385" y="518522"/>
                </a:lnTo>
                <a:lnTo>
                  <a:pt x="261365" y="522732"/>
                </a:lnTo>
                <a:lnTo>
                  <a:pt x="4424934" y="522732"/>
                </a:lnTo>
                <a:lnTo>
                  <a:pt x="4471928" y="518522"/>
                </a:lnTo>
                <a:lnTo>
                  <a:pt x="4516153" y="506386"/>
                </a:lnTo>
                <a:lnTo>
                  <a:pt x="4556872" y="487059"/>
                </a:lnTo>
                <a:lnTo>
                  <a:pt x="4593349" y="461278"/>
                </a:lnTo>
                <a:lnTo>
                  <a:pt x="4624846" y="429781"/>
                </a:lnTo>
                <a:lnTo>
                  <a:pt x="4650627" y="393304"/>
                </a:lnTo>
                <a:lnTo>
                  <a:pt x="4669954" y="352585"/>
                </a:lnTo>
                <a:lnTo>
                  <a:pt x="4682090" y="308360"/>
                </a:lnTo>
                <a:lnTo>
                  <a:pt x="4686300" y="261366"/>
                </a:lnTo>
                <a:lnTo>
                  <a:pt x="4682090" y="214371"/>
                </a:lnTo>
                <a:lnTo>
                  <a:pt x="4669954" y="170146"/>
                </a:lnTo>
                <a:lnTo>
                  <a:pt x="4650627" y="129427"/>
                </a:lnTo>
                <a:lnTo>
                  <a:pt x="4624846" y="92950"/>
                </a:lnTo>
                <a:lnTo>
                  <a:pt x="4593349" y="61453"/>
                </a:lnTo>
                <a:lnTo>
                  <a:pt x="4556872" y="35672"/>
                </a:lnTo>
                <a:lnTo>
                  <a:pt x="4516153" y="16345"/>
                </a:lnTo>
                <a:lnTo>
                  <a:pt x="4471928" y="4209"/>
                </a:lnTo>
                <a:lnTo>
                  <a:pt x="4424934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32866" y="1026667"/>
            <a:ext cx="6287770" cy="218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878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СОБЫТИЙНЫЙ</a:t>
            </a:r>
            <a:r>
              <a:rPr sz="24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ПОДХОД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100">
              <a:latin typeface="Arial"/>
              <a:cs typeface="Arial"/>
            </a:endParaRPr>
          </a:p>
          <a:p>
            <a:pPr marL="583565" indent="-287020">
              <a:lnSpc>
                <a:spcPct val="100000"/>
              </a:lnSpc>
              <a:buClr>
                <a:srgbClr val="C00000"/>
              </a:buClr>
              <a:buFont typeface="Wingdings"/>
              <a:buChar char=""/>
              <a:tabLst>
                <a:tab pos="584200" algn="l"/>
              </a:tabLst>
            </a:pPr>
            <a:r>
              <a:rPr sz="1800" dirty="0">
                <a:latin typeface="Tahoma"/>
                <a:cs typeface="Tahoma"/>
              </a:rPr>
              <a:t>уровень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сопричастности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детей,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родителей,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педагогов</a:t>
            </a:r>
            <a:endParaRPr sz="1800">
              <a:latin typeface="Tahoma"/>
              <a:cs typeface="Tahoma"/>
            </a:endParaRPr>
          </a:p>
          <a:p>
            <a:pPr marL="583565" indent="-287020">
              <a:lnSpc>
                <a:spcPct val="100000"/>
              </a:lnSpc>
              <a:buClr>
                <a:srgbClr val="C00000"/>
              </a:buClr>
              <a:buFont typeface="Wingdings"/>
              <a:buChar char=""/>
              <a:tabLst>
                <a:tab pos="584200" algn="l"/>
              </a:tabLst>
            </a:pPr>
            <a:r>
              <a:rPr sz="1800" dirty="0">
                <a:latin typeface="Tahoma"/>
                <a:cs typeface="Tahoma"/>
              </a:rPr>
              <a:t>личный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вклад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участника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в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25" dirty="0">
                <a:latin typeface="Tahoma"/>
                <a:cs typeface="Tahoma"/>
              </a:rPr>
              <a:t>событие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1800" b="1" spc="-5" dirty="0">
                <a:solidFill>
                  <a:srgbClr val="7394D2"/>
                </a:solidFill>
                <a:latin typeface="Arial"/>
                <a:cs typeface="Arial"/>
              </a:rPr>
              <a:t>Формирование</a:t>
            </a:r>
            <a:r>
              <a:rPr sz="1800" b="1" spc="-10" dirty="0">
                <a:solidFill>
                  <a:srgbClr val="7394D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7394D2"/>
                </a:solidFill>
                <a:latin typeface="Arial"/>
                <a:cs typeface="Arial"/>
              </a:rPr>
              <a:t>ожиданий,</a:t>
            </a:r>
            <a:r>
              <a:rPr sz="1800" b="1" spc="10" dirty="0">
                <a:solidFill>
                  <a:srgbClr val="7394D2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7394D2"/>
                </a:solidFill>
                <a:latin typeface="Arial"/>
                <a:cs typeface="Arial"/>
              </a:rPr>
              <a:t>подготовка</a:t>
            </a:r>
            <a:r>
              <a:rPr sz="1800" b="1" spc="20" dirty="0">
                <a:solidFill>
                  <a:srgbClr val="7394D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7394D2"/>
                </a:solidFill>
                <a:latin typeface="Arial"/>
                <a:cs typeface="Arial"/>
              </a:rPr>
              <a:t>к</a:t>
            </a:r>
            <a:r>
              <a:rPr sz="1800" b="1" spc="-30" dirty="0">
                <a:solidFill>
                  <a:srgbClr val="7394D2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7394D2"/>
                </a:solidFill>
                <a:latin typeface="Arial"/>
                <a:cs typeface="Arial"/>
              </a:rPr>
              <a:t>событию</a:t>
            </a:r>
            <a:endParaRPr sz="1800">
              <a:latin typeface="Arial"/>
              <a:cs typeface="Arial"/>
            </a:endParaRPr>
          </a:p>
          <a:p>
            <a:pPr marL="583565" indent="-287020">
              <a:lnSpc>
                <a:spcPct val="100000"/>
              </a:lnSpc>
              <a:spcBef>
                <a:spcPts val="580"/>
              </a:spcBef>
              <a:buClr>
                <a:srgbClr val="C00000"/>
              </a:buClr>
              <a:buFont typeface="Wingdings"/>
              <a:buChar char=""/>
              <a:tabLst>
                <a:tab pos="584200" algn="l"/>
              </a:tabLst>
            </a:pPr>
            <a:r>
              <a:rPr sz="1800" spc="5" dirty="0">
                <a:latin typeface="Tahoma"/>
                <a:cs typeface="Tahoma"/>
              </a:rPr>
              <a:t>ритуализация</a:t>
            </a:r>
            <a:endParaRPr sz="1800">
              <a:latin typeface="Tahoma"/>
              <a:cs typeface="Tahoma"/>
            </a:endParaRPr>
          </a:p>
          <a:p>
            <a:pPr marL="583565" indent="-287020">
              <a:lnSpc>
                <a:spcPct val="100000"/>
              </a:lnSpc>
              <a:buClr>
                <a:srgbClr val="C00000"/>
              </a:buClr>
              <a:buFont typeface="Wingdings"/>
              <a:buChar char=""/>
              <a:tabLst>
                <a:tab pos="584200" algn="l"/>
              </a:tabLst>
            </a:pPr>
            <a:r>
              <a:rPr sz="1800" dirty="0">
                <a:latin typeface="Tahoma"/>
                <a:cs typeface="Tahoma"/>
              </a:rPr>
              <a:t>активная</a:t>
            </a:r>
            <a:r>
              <a:rPr sz="1800" spc="-12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забота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3608" y="3531108"/>
            <a:ext cx="10728960" cy="523240"/>
          </a:xfrm>
          <a:custGeom>
            <a:avLst/>
            <a:gdLst/>
            <a:ahLst/>
            <a:cxnLst/>
            <a:rect l="l" t="t" r="r" b="b"/>
            <a:pathLst>
              <a:path w="10728960" h="523239">
                <a:moveTo>
                  <a:pt x="10467594" y="0"/>
                </a:moveTo>
                <a:lnTo>
                  <a:pt x="261366" y="0"/>
                </a:lnTo>
                <a:lnTo>
                  <a:pt x="214385" y="4209"/>
                </a:lnTo>
                <a:lnTo>
                  <a:pt x="170167" y="16345"/>
                </a:lnTo>
                <a:lnTo>
                  <a:pt x="129449" y="35672"/>
                </a:lnTo>
                <a:lnTo>
                  <a:pt x="92971" y="61453"/>
                </a:lnTo>
                <a:lnTo>
                  <a:pt x="61470" y="92950"/>
                </a:lnTo>
                <a:lnTo>
                  <a:pt x="35684" y="129427"/>
                </a:lnTo>
                <a:lnTo>
                  <a:pt x="16351" y="170146"/>
                </a:lnTo>
                <a:lnTo>
                  <a:pt x="4210" y="214371"/>
                </a:lnTo>
                <a:lnTo>
                  <a:pt x="0" y="261365"/>
                </a:lnTo>
                <a:lnTo>
                  <a:pt x="4210" y="308360"/>
                </a:lnTo>
                <a:lnTo>
                  <a:pt x="16351" y="352585"/>
                </a:lnTo>
                <a:lnTo>
                  <a:pt x="35684" y="393304"/>
                </a:lnTo>
                <a:lnTo>
                  <a:pt x="61470" y="429781"/>
                </a:lnTo>
                <a:lnTo>
                  <a:pt x="92971" y="461278"/>
                </a:lnTo>
                <a:lnTo>
                  <a:pt x="129449" y="487059"/>
                </a:lnTo>
                <a:lnTo>
                  <a:pt x="170167" y="506386"/>
                </a:lnTo>
                <a:lnTo>
                  <a:pt x="214385" y="518522"/>
                </a:lnTo>
                <a:lnTo>
                  <a:pt x="261366" y="522731"/>
                </a:lnTo>
                <a:lnTo>
                  <a:pt x="10467594" y="522731"/>
                </a:lnTo>
                <a:lnTo>
                  <a:pt x="10514588" y="518522"/>
                </a:lnTo>
                <a:lnTo>
                  <a:pt x="10558813" y="506386"/>
                </a:lnTo>
                <a:lnTo>
                  <a:pt x="10599532" y="487059"/>
                </a:lnTo>
                <a:lnTo>
                  <a:pt x="10636009" y="461278"/>
                </a:lnTo>
                <a:lnTo>
                  <a:pt x="10667506" y="429781"/>
                </a:lnTo>
                <a:lnTo>
                  <a:pt x="10693287" y="393304"/>
                </a:lnTo>
                <a:lnTo>
                  <a:pt x="10712614" y="352585"/>
                </a:lnTo>
                <a:lnTo>
                  <a:pt x="10724750" y="308360"/>
                </a:lnTo>
                <a:lnTo>
                  <a:pt x="10728960" y="261365"/>
                </a:lnTo>
                <a:lnTo>
                  <a:pt x="10724750" y="214371"/>
                </a:lnTo>
                <a:lnTo>
                  <a:pt x="10712614" y="170146"/>
                </a:lnTo>
                <a:lnTo>
                  <a:pt x="10693287" y="129427"/>
                </a:lnTo>
                <a:lnTo>
                  <a:pt x="10667506" y="92950"/>
                </a:lnTo>
                <a:lnTo>
                  <a:pt x="10636009" y="61453"/>
                </a:lnTo>
                <a:lnTo>
                  <a:pt x="10599532" y="35672"/>
                </a:lnTo>
                <a:lnTo>
                  <a:pt x="10558813" y="16345"/>
                </a:lnTo>
                <a:lnTo>
                  <a:pt x="10514588" y="4209"/>
                </a:lnTo>
                <a:lnTo>
                  <a:pt x="10467594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3608" y="4288535"/>
            <a:ext cx="8263255" cy="524510"/>
          </a:xfrm>
          <a:custGeom>
            <a:avLst/>
            <a:gdLst/>
            <a:ahLst/>
            <a:cxnLst/>
            <a:rect l="l" t="t" r="r" b="b"/>
            <a:pathLst>
              <a:path w="8263255" h="524510">
                <a:moveTo>
                  <a:pt x="8001000" y="0"/>
                </a:moveTo>
                <a:lnTo>
                  <a:pt x="262128" y="0"/>
                </a:lnTo>
                <a:lnTo>
                  <a:pt x="215010" y="4222"/>
                </a:lnTo>
                <a:lnTo>
                  <a:pt x="170663" y="16398"/>
                </a:lnTo>
                <a:lnTo>
                  <a:pt x="129827" y="35785"/>
                </a:lnTo>
                <a:lnTo>
                  <a:pt x="93243" y="61645"/>
                </a:lnTo>
                <a:lnTo>
                  <a:pt x="61649" y="93237"/>
                </a:lnTo>
                <a:lnTo>
                  <a:pt x="35788" y="129822"/>
                </a:lnTo>
                <a:lnTo>
                  <a:pt x="16399" y="170658"/>
                </a:lnTo>
                <a:lnTo>
                  <a:pt x="4223" y="215007"/>
                </a:lnTo>
                <a:lnTo>
                  <a:pt x="0" y="262127"/>
                </a:lnTo>
                <a:lnTo>
                  <a:pt x="4223" y="309248"/>
                </a:lnTo>
                <a:lnTo>
                  <a:pt x="16399" y="353597"/>
                </a:lnTo>
                <a:lnTo>
                  <a:pt x="35788" y="394433"/>
                </a:lnTo>
                <a:lnTo>
                  <a:pt x="61649" y="431018"/>
                </a:lnTo>
                <a:lnTo>
                  <a:pt x="93243" y="462610"/>
                </a:lnTo>
                <a:lnTo>
                  <a:pt x="129827" y="488470"/>
                </a:lnTo>
                <a:lnTo>
                  <a:pt x="170663" y="507857"/>
                </a:lnTo>
                <a:lnTo>
                  <a:pt x="215010" y="520033"/>
                </a:lnTo>
                <a:lnTo>
                  <a:pt x="262128" y="524256"/>
                </a:lnTo>
                <a:lnTo>
                  <a:pt x="8001000" y="524256"/>
                </a:lnTo>
                <a:lnTo>
                  <a:pt x="8048120" y="520033"/>
                </a:lnTo>
                <a:lnTo>
                  <a:pt x="8092469" y="507857"/>
                </a:lnTo>
                <a:lnTo>
                  <a:pt x="8133305" y="488470"/>
                </a:lnTo>
                <a:lnTo>
                  <a:pt x="8169890" y="462610"/>
                </a:lnTo>
                <a:lnTo>
                  <a:pt x="8201482" y="431018"/>
                </a:lnTo>
                <a:lnTo>
                  <a:pt x="8227342" y="394433"/>
                </a:lnTo>
                <a:lnTo>
                  <a:pt x="8246729" y="353597"/>
                </a:lnTo>
                <a:lnTo>
                  <a:pt x="8258905" y="309248"/>
                </a:lnTo>
                <a:lnTo>
                  <a:pt x="8263128" y="262127"/>
                </a:lnTo>
                <a:lnTo>
                  <a:pt x="8258905" y="215007"/>
                </a:lnTo>
                <a:lnTo>
                  <a:pt x="8246729" y="170658"/>
                </a:lnTo>
                <a:lnTo>
                  <a:pt x="8227342" y="129822"/>
                </a:lnTo>
                <a:lnTo>
                  <a:pt x="8201482" y="93237"/>
                </a:lnTo>
                <a:lnTo>
                  <a:pt x="8169890" y="61645"/>
                </a:lnTo>
                <a:lnTo>
                  <a:pt x="8133305" y="35785"/>
                </a:lnTo>
                <a:lnTo>
                  <a:pt x="8092469" y="16398"/>
                </a:lnTo>
                <a:lnTo>
                  <a:pt x="8048120" y="4222"/>
                </a:lnTo>
                <a:lnTo>
                  <a:pt x="8001000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3608" y="5047488"/>
            <a:ext cx="8263255" cy="523240"/>
          </a:xfrm>
          <a:custGeom>
            <a:avLst/>
            <a:gdLst/>
            <a:ahLst/>
            <a:cxnLst/>
            <a:rect l="l" t="t" r="r" b="b"/>
            <a:pathLst>
              <a:path w="8263255" h="523239">
                <a:moveTo>
                  <a:pt x="8001762" y="0"/>
                </a:moveTo>
                <a:lnTo>
                  <a:pt x="261366" y="0"/>
                </a:lnTo>
                <a:lnTo>
                  <a:pt x="214385" y="4209"/>
                </a:lnTo>
                <a:lnTo>
                  <a:pt x="170167" y="16345"/>
                </a:lnTo>
                <a:lnTo>
                  <a:pt x="129449" y="35672"/>
                </a:lnTo>
                <a:lnTo>
                  <a:pt x="92971" y="61453"/>
                </a:lnTo>
                <a:lnTo>
                  <a:pt x="61470" y="92950"/>
                </a:lnTo>
                <a:lnTo>
                  <a:pt x="35684" y="129427"/>
                </a:lnTo>
                <a:lnTo>
                  <a:pt x="16351" y="170146"/>
                </a:lnTo>
                <a:lnTo>
                  <a:pt x="4210" y="214371"/>
                </a:lnTo>
                <a:lnTo>
                  <a:pt x="0" y="261365"/>
                </a:lnTo>
                <a:lnTo>
                  <a:pt x="4210" y="308360"/>
                </a:lnTo>
                <a:lnTo>
                  <a:pt x="16351" y="352585"/>
                </a:lnTo>
                <a:lnTo>
                  <a:pt x="35684" y="393304"/>
                </a:lnTo>
                <a:lnTo>
                  <a:pt x="61470" y="429781"/>
                </a:lnTo>
                <a:lnTo>
                  <a:pt x="92971" y="461278"/>
                </a:lnTo>
                <a:lnTo>
                  <a:pt x="129449" y="487059"/>
                </a:lnTo>
                <a:lnTo>
                  <a:pt x="170167" y="506386"/>
                </a:lnTo>
                <a:lnTo>
                  <a:pt x="214385" y="518522"/>
                </a:lnTo>
                <a:lnTo>
                  <a:pt x="261366" y="522731"/>
                </a:lnTo>
                <a:lnTo>
                  <a:pt x="8001762" y="522731"/>
                </a:lnTo>
                <a:lnTo>
                  <a:pt x="8048756" y="518522"/>
                </a:lnTo>
                <a:lnTo>
                  <a:pt x="8092981" y="506386"/>
                </a:lnTo>
                <a:lnTo>
                  <a:pt x="8133700" y="487059"/>
                </a:lnTo>
                <a:lnTo>
                  <a:pt x="8170177" y="461278"/>
                </a:lnTo>
                <a:lnTo>
                  <a:pt x="8201674" y="429781"/>
                </a:lnTo>
                <a:lnTo>
                  <a:pt x="8227455" y="393304"/>
                </a:lnTo>
                <a:lnTo>
                  <a:pt x="8246782" y="352585"/>
                </a:lnTo>
                <a:lnTo>
                  <a:pt x="8258918" y="308360"/>
                </a:lnTo>
                <a:lnTo>
                  <a:pt x="8263128" y="261365"/>
                </a:lnTo>
                <a:lnTo>
                  <a:pt x="8258918" y="214371"/>
                </a:lnTo>
                <a:lnTo>
                  <a:pt x="8246782" y="170146"/>
                </a:lnTo>
                <a:lnTo>
                  <a:pt x="8227455" y="129427"/>
                </a:lnTo>
                <a:lnTo>
                  <a:pt x="8201674" y="92950"/>
                </a:lnTo>
                <a:lnTo>
                  <a:pt x="8170177" y="61453"/>
                </a:lnTo>
                <a:lnTo>
                  <a:pt x="8133700" y="35672"/>
                </a:lnTo>
                <a:lnTo>
                  <a:pt x="8092981" y="16345"/>
                </a:lnTo>
                <a:lnTo>
                  <a:pt x="8048756" y="4209"/>
                </a:lnTo>
                <a:lnTo>
                  <a:pt x="8001762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15111" y="3571697"/>
            <a:ext cx="10200005" cy="1908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055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ИНТЕРАКТИВНОСТЬ,</a:t>
            </a:r>
            <a:r>
              <a:rPr sz="24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ИСПОЛЬЗОВАНИЕ</a:t>
            </a:r>
            <a:r>
              <a:rPr sz="24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ФОРМАТА</a:t>
            </a:r>
            <a:r>
              <a:rPr sz="24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«ДЕТИ</a:t>
            </a:r>
            <a:r>
              <a:rPr sz="24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ДЕТЯМ»</a:t>
            </a:r>
            <a:endParaRPr sz="2400">
              <a:latin typeface="Arial"/>
              <a:cs typeface="Arial"/>
            </a:endParaRPr>
          </a:p>
          <a:p>
            <a:pPr marL="12700" marR="2425700" indent="109220">
              <a:lnSpc>
                <a:spcPct val="207300"/>
              </a:lnSpc>
              <a:spcBef>
                <a:spcPts val="5"/>
              </a:spcBef>
            </a:pP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ОБРАТНАЯ</a:t>
            </a:r>
            <a:r>
              <a:rPr sz="24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СВЯЗЬ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И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ОРГАНИЗАЦИЯ</a:t>
            </a:r>
            <a:r>
              <a:rPr sz="24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РЕФЛЕКСИИ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ИНФОРМАЦИОННОЕ</a:t>
            </a:r>
            <a:r>
              <a:rPr sz="24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ОСВЕЩЕНИЕ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МЕРОПРИЯТИЙ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2652" y="5850737"/>
            <a:ext cx="23653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5" dirty="0">
                <a:solidFill>
                  <a:srgbClr val="A0B8E0"/>
                </a:solidFill>
                <a:latin typeface="Arial Black"/>
                <a:cs typeface="Arial Black"/>
              </a:rPr>
              <a:t>СО</a:t>
            </a:r>
            <a:r>
              <a:rPr sz="3200" dirty="0">
                <a:solidFill>
                  <a:srgbClr val="A0B8E0"/>
                </a:solidFill>
                <a:latin typeface="Arial Black"/>
                <a:cs typeface="Arial Black"/>
              </a:rPr>
              <a:t>БЫТИЕ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19450" y="5855004"/>
            <a:ext cx="5986780" cy="5283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87960" marR="5080" indent="-175260">
              <a:lnSpc>
                <a:spcPts val="1800"/>
              </a:lnSpc>
              <a:spcBef>
                <a:spcPts val="459"/>
              </a:spcBef>
            </a:pPr>
            <a:r>
              <a:rPr sz="1800" spc="15" dirty="0">
                <a:latin typeface="Tahoma"/>
                <a:cs typeface="Tahoma"/>
              </a:rPr>
              <a:t>–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то,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что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произошло,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случилось,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значительное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spc="5" dirty="0">
                <a:latin typeface="Tahoma"/>
                <a:cs typeface="Tahoma"/>
              </a:rPr>
              <a:t>явление, </a:t>
            </a:r>
            <a:r>
              <a:rPr sz="1800" spc="-55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факт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общественной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или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личной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30" dirty="0">
                <a:latin typeface="Tahoma"/>
                <a:cs typeface="Tahoma"/>
              </a:rPr>
              <a:t>жизни</a:t>
            </a:r>
            <a:endParaRPr sz="1800">
              <a:latin typeface="Tahoma"/>
              <a:cs typeface="Tahom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92111" y="938918"/>
            <a:ext cx="4364704" cy="220960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0850" y="3034283"/>
          <a:ext cx="11327127" cy="3522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7855"/>
                <a:gridCol w="1887855"/>
                <a:gridCol w="1887855"/>
                <a:gridCol w="1887854"/>
                <a:gridCol w="1887854"/>
                <a:gridCol w="1887854"/>
              </a:tblGrid>
              <a:tr h="402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243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1-2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3-4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5-7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164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8-9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10-11,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СПО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599821">
                <a:tc>
                  <a:txBody>
                    <a:bodyPr/>
                    <a:lstStyle/>
                    <a:p>
                      <a:pPr marL="91440" marR="75501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лич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т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 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вопросов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0B8E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18565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1600" spc="2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6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6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5" dirty="0">
                          <a:latin typeface="Tahoma"/>
                          <a:cs typeface="Tahoma"/>
                        </a:rPr>
                        <a:t>вопросов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600" spc="2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6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6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5" dirty="0">
                          <a:latin typeface="Tahoma"/>
                          <a:cs typeface="Tahoma"/>
                        </a:rPr>
                        <a:t>вопросов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99694">
                <a:tc>
                  <a:txBody>
                    <a:bodyPr/>
                    <a:lstStyle/>
                    <a:p>
                      <a:pPr marL="91440" marR="133350">
                        <a:lnSpc>
                          <a:spcPts val="1639"/>
                        </a:lnSpc>
                        <a:spcBef>
                          <a:spcPts val="73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Время</a:t>
                      </a:r>
                      <a:r>
                        <a:rPr sz="14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заполнения </a:t>
                      </a:r>
                      <a:r>
                        <a:rPr sz="1400" b="1" spc="-3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опроса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0B8E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2-3</a:t>
                      </a:r>
                      <a:r>
                        <a:rPr sz="16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dirty="0">
                          <a:latin typeface="Tahoma"/>
                          <a:cs typeface="Tahoma"/>
                        </a:rPr>
                        <a:t>минуты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600" spc="2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6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6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минут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38150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600" spc="2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6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6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минут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sz="1600" spc="2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6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1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6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минут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1920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Формат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ответа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0B8E0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7314" algn="just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Закрытые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вопросы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с </a:t>
                      </a:r>
                      <a:r>
                        <a:rPr sz="1200" b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вариантами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ответов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в </a:t>
                      </a:r>
                      <a:r>
                        <a:rPr sz="1200" b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формате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рейтинга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1440" marR="7950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i="1" spc="-15" dirty="0">
                          <a:latin typeface="Arial"/>
                          <a:cs typeface="Arial"/>
                        </a:rPr>
                        <a:t>«звездочки» </a:t>
                      </a:r>
                      <a:r>
                        <a:rPr sz="12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i="1" spc="-10" dirty="0">
                          <a:latin typeface="Arial"/>
                          <a:cs typeface="Arial"/>
                        </a:rPr>
                        <a:t>к</a:t>
                      </a:r>
                      <a:r>
                        <a:rPr sz="1200" i="1" spc="-2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i="1" spc="-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200" i="1" dirty="0">
                          <a:latin typeface="Arial"/>
                          <a:cs typeface="Arial"/>
                        </a:rPr>
                        <a:t>ич</a:t>
                      </a:r>
                      <a:r>
                        <a:rPr sz="1200" i="1" spc="-5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200" i="1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200" i="1" spc="-2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200" i="1" spc="-3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i="1" dirty="0">
                          <a:latin typeface="Arial"/>
                          <a:cs typeface="Arial"/>
                        </a:rPr>
                        <a:t>о),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1440" marR="382905">
                        <a:lnSpc>
                          <a:spcPct val="100000"/>
                        </a:lnSpc>
                      </a:pPr>
                      <a:r>
                        <a:rPr sz="1200" i="1" spc="-5" dirty="0">
                          <a:latin typeface="Arial"/>
                          <a:cs typeface="Arial"/>
                        </a:rPr>
                        <a:t>«смайлики» </a:t>
                      </a:r>
                      <a:r>
                        <a:rPr sz="12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spc="-5" dirty="0">
                          <a:latin typeface="Arial"/>
                          <a:cs typeface="Arial"/>
                        </a:rPr>
                        <a:t>(отношение)</a:t>
                      </a:r>
                      <a:r>
                        <a:rPr sz="1200" i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200" i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spc="-10" dirty="0">
                          <a:latin typeface="Arial"/>
                          <a:cs typeface="Arial"/>
                        </a:rPr>
                        <a:t>т.п.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just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Закрытые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вопросы</a:t>
                      </a:r>
                      <a:r>
                        <a:rPr sz="1200" b="1" spc="3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с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2075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вариантами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ответа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2075" marR="306070" algn="just">
                        <a:lnSpc>
                          <a:spcPct val="100000"/>
                        </a:lnSpc>
                      </a:pPr>
                      <a:r>
                        <a:rPr sz="1200" i="1" spc="-5" dirty="0">
                          <a:latin typeface="Arial"/>
                          <a:cs typeface="Arial"/>
                        </a:rPr>
                        <a:t>«да/нет»,</a:t>
                      </a:r>
                      <a:r>
                        <a:rPr sz="1200" i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spc="-5" dirty="0">
                          <a:latin typeface="Arial"/>
                          <a:cs typeface="Arial"/>
                        </a:rPr>
                        <a:t>вопросы</a:t>
                      </a:r>
                      <a:r>
                        <a:rPr sz="1200" i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dirty="0">
                          <a:latin typeface="Arial"/>
                          <a:cs typeface="Arial"/>
                        </a:rPr>
                        <a:t>в </a:t>
                      </a:r>
                      <a:r>
                        <a:rPr sz="1200" i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spc="-5" dirty="0">
                          <a:latin typeface="Arial"/>
                          <a:cs typeface="Arial"/>
                        </a:rPr>
                        <a:t>формате </a:t>
                      </a:r>
                      <a:r>
                        <a:rPr sz="1200" i="1" spc="-10" dirty="0">
                          <a:latin typeface="Arial"/>
                          <a:cs typeface="Arial"/>
                        </a:rPr>
                        <a:t>рейтинга </a:t>
                      </a:r>
                      <a:r>
                        <a:rPr sz="1200" i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spc="-10" dirty="0">
                          <a:latin typeface="Arial"/>
                          <a:cs typeface="Arial"/>
                        </a:rPr>
                        <a:t>(количество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ts val="1405"/>
                        </a:lnSpc>
                      </a:pPr>
                      <a:r>
                        <a:rPr sz="1200" i="1" spc="-15" dirty="0">
                          <a:latin typeface="Arial"/>
                          <a:cs typeface="Arial"/>
                        </a:rPr>
                        <a:t>«звездочек»)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Закрытые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вопросы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с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2075" marR="509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выбором</a:t>
                      </a:r>
                      <a:r>
                        <a:rPr sz="1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одного </a:t>
                      </a:r>
                      <a:r>
                        <a:rPr sz="1200" b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варианта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ответа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7145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Закрытые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вопросы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с </a:t>
                      </a:r>
                      <a:r>
                        <a:rPr sz="1200" b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вариантами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ответа,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возможен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множественный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2075" marR="15938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выбор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ответов. Один </a:t>
                      </a:r>
                      <a:r>
                        <a:rPr sz="1200" b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открытый</a:t>
                      </a:r>
                      <a:r>
                        <a:rPr sz="12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вопрос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ts val="1405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простого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содержания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7145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Закрытые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вопросы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с </a:t>
                      </a:r>
                      <a:r>
                        <a:rPr sz="1200" b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вариантами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ответа,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возможен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2075" marR="56007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15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нны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й 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выбор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ответов. </a:t>
                      </a:r>
                      <a:r>
                        <a:rPr sz="1200" b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Один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открытый </a:t>
                      </a:r>
                      <a:r>
                        <a:rPr sz="1200" b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вопрос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2075" marR="201295">
                        <a:lnSpc>
                          <a:spcPct val="100000"/>
                        </a:lnSpc>
                      </a:pPr>
                      <a:r>
                        <a:rPr sz="1200" i="1" spc="-5" dirty="0">
                          <a:latin typeface="Arial"/>
                          <a:cs typeface="Arial"/>
                        </a:rPr>
                        <a:t>(с выражением </a:t>
                      </a:r>
                      <a:r>
                        <a:rPr sz="12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spc="-10" dirty="0">
                          <a:latin typeface="Arial"/>
                          <a:cs typeface="Arial"/>
                        </a:rPr>
                        <a:t>собственного </a:t>
                      </a:r>
                      <a:r>
                        <a:rPr sz="1200" i="1" spc="-5" dirty="0">
                          <a:latin typeface="Arial"/>
                          <a:cs typeface="Arial"/>
                        </a:rPr>
                        <a:t>мнения </a:t>
                      </a:r>
                      <a:r>
                        <a:rPr sz="1200" i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i="1" spc="-5" dirty="0">
                          <a:latin typeface="Arial"/>
                          <a:cs typeface="Arial"/>
                        </a:rPr>
                        <a:t>мероприятии)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2391155" y="3092195"/>
            <a:ext cx="1728470" cy="323215"/>
          </a:xfrm>
          <a:custGeom>
            <a:avLst/>
            <a:gdLst/>
            <a:ahLst/>
            <a:cxnLst/>
            <a:rect l="l" t="t" r="r" b="b"/>
            <a:pathLst>
              <a:path w="1728470" h="323214">
                <a:moveTo>
                  <a:pt x="1566671" y="0"/>
                </a:moveTo>
                <a:lnTo>
                  <a:pt x="161544" y="0"/>
                </a:lnTo>
                <a:lnTo>
                  <a:pt x="118577" y="5766"/>
                </a:lnTo>
                <a:lnTo>
                  <a:pt x="79981" y="22041"/>
                </a:lnTo>
                <a:lnTo>
                  <a:pt x="47291" y="47291"/>
                </a:lnTo>
                <a:lnTo>
                  <a:pt x="22041" y="79981"/>
                </a:lnTo>
                <a:lnTo>
                  <a:pt x="5766" y="118577"/>
                </a:lnTo>
                <a:lnTo>
                  <a:pt x="0" y="161543"/>
                </a:lnTo>
                <a:lnTo>
                  <a:pt x="5766" y="204510"/>
                </a:lnTo>
                <a:lnTo>
                  <a:pt x="22041" y="243106"/>
                </a:lnTo>
                <a:lnTo>
                  <a:pt x="47291" y="275796"/>
                </a:lnTo>
                <a:lnTo>
                  <a:pt x="79981" y="301046"/>
                </a:lnTo>
                <a:lnTo>
                  <a:pt x="118577" y="317321"/>
                </a:lnTo>
                <a:lnTo>
                  <a:pt x="161544" y="323088"/>
                </a:lnTo>
                <a:lnTo>
                  <a:pt x="1566671" y="323088"/>
                </a:lnTo>
                <a:lnTo>
                  <a:pt x="1609638" y="317321"/>
                </a:lnTo>
                <a:lnTo>
                  <a:pt x="1648234" y="301046"/>
                </a:lnTo>
                <a:lnTo>
                  <a:pt x="1680924" y="275796"/>
                </a:lnTo>
                <a:lnTo>
                  <a:pt x="1706174" y="243106"/>
                </a:lnTo>
                <a:lnTo>
                  <a:pt x="1722449" y="204510"/>
                </a:lnTo>
                <a:lnTo>
                  <a:pt x="1728216" y="161543"/>
                </a:lnTo>
                <a:lnTo>
                  <a:pt x="1722449" y="118577"/>
                </a:lnTo>
                <a:lnTo>
                  <a:pt x="1706174" y="79981"/>
                </a:lnTo>
                <a:lnTo>
                  <a:pt x="1680924" y="47291"/>
                </a:lnTo>
                <a:lnTo>
                  <a:pt x="1648234" y="22041"/>
                </a:lnTo>
                <a:lnTo>
                  <a:pt x="1609638" y="5766"/>
                </a:lnTo>
                <a:lnTo>
                  <a:pt x="1566671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88535" y="3092195"/>
            <a:ext cx="1728470" cy="323215"/>
          </a:xfrm>
          <a:custGeom>
            <a:avLst/>
            <a:gdLst/>
            <a:ahLst/>
            <a:cxnLst/>
            <a:rect l="l" t="t" r="r" b="b"/>
            <a:pathLst>
              <a:path w="1728470" h="323214">
                <a:moveTo>
                  <a:pt x="1566672" y="0"/>
                </a:moveTo>
                <a:lnTo>
                  <a:pt x="161543" y="0"/>
                </a:lnTo>
                <a:lnTo>
                  <a:pt x="118577" y="5766"/>
                </a:lnTo>
                <a:lnTo>
                  <a:pt x="79981" y="22041"/>
                </a:lnTo>
                <a:lnTo>
                  <a:pt x="47291" y="47291"/>
                </a:lnTo>
                <a:lnTo>
                  <a:pt x="22041" y="79981"/>
                </a:lnTo>
                <a:lnTo>
                  <a:pt x="5766" y="118577"/>
                </a:lnTo>
                <a:lnTo>
                  <a:pt x="0" y="161543"/>
                </a:lnTo>
                <a:lnTo>
                  <a:pt x="5766" y="204510"/>
                </a:lnTo>
                <a:lnTo>
                  <a:pt x="22041" y="243106"/>
                </a:lnTo>
                <a:lnTo>
                  <a:pt x="47291" y="275796"/>
                </a:lnTo>
                <a:lnTo>
                  <a:pt x="79981" y="301046"/>
                </a:lnTo>
                <a:lnTo>
                  <a:pt x="118577" y="317321"/>
                </a:lnTo>
                <a:lnTo>
                  <a:pt x="161543" y="323088"/>
                </a:lnTo>
                <a:lnTo>
                  <a:pt x="1566672" y="323088"/>
                </a:lnTo>
                <a:lnTo>
                  <a:pt x="1609638" y="317321"/>
                </a:lnTo>
                <a:lnTo>
                  <a:pt x="1648234" y="301046"/>
                </a:lnTo>
                <a:lnTo>
                  <a:pt x="1680924" y="275796"/>
                </a:lnTo>
                <a:lnTo>
                  <a:pt x="1706174" y="243106"/>
                </a:lnTo>
                <a:lnTo>
                  <a:pt x="1722449" y="204510"/>
                </a:lnTo>
                <a:lnTo>
                  <a:pt x="1728215" y="161543"/>
                </a:lnTo>
                <a:lnTo>
                  <a:pt x="1722449" y="118577"/>
                </a:lnTo>
                <a:lnTo>
                  <a:pt x="1706174" y="79981"/>
                </a:lnTo>
                <a:lnTo>
                  <a:pt x="1680924" y="47291"/>
                </a:lnTo>
                <a:lnTo>
                  <a:pt x="1648234" y="22041"/>
                </a:lnTo>
                <a:lnTo>
                  <a:pt x="1609638" y="5766"/>
                </a:lnTo>
                <a:lnTo>
                  <a:pt x="1566672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85915" y="3092195"/>
            <a:ext cx="1728470" cy="323215"/>
          </a:xfrm>
          <a:custGeom>
            <a:avLst/>
            <a:gdLst/>
            <a:ahLst/>
            <a:cxnLst/>
            <a:rect l="l" t="t" r="r" b="b"/>
            <a:pathLst>
              <a:path w="1728470" h="323214">
                <a:moveTo>
                  <a:pt x="1566672" y="0"/>
                </a:moveTo>
                <a:lnTo>
                  <a:pt x="161544" y="0"/>
                </a:lnTo>
                <a:lnTo>
                  <a:pt x="118577" y="5766"/>
                </a:lnTo>
                <a:lnTo>
                  <a:pt x="79981" y="22041"/>
                </a:lnTo>
                <a:lnTo>
                  <a:pt x="47291" y="47291"/>
                </a:lnTo>
                <a:lnTo>
                  <a:pt x="22041" y="79981"/>
                </a:lnTo>
                <a:lnTo>
                  <a:pt x="5766" y="118577"/>
                </a:lnTo>
                <a:lnTo>
                  <a:pt x="0" y="161543"/>
                </a:lnTo>
                <a:lnTo>
                  <a:pt x="5766" y="204510"/>
                </a:lnTo>
                <a:lnTo>
                  <a:pt x="22041" y="243106"/>
                </a:lnTo>
                <a:lnTo>
                  <a:pt x="47291" y="275796"/>
                </a:lnTo>
                <a:lnTo>
                  <a:pt x="79981" y="301046"/>
                </a:lnTo>
                <a:lnTo>
                  <a:pt x="118577" y="317321"/>
                </a:lnTo>
                <a:lnTo>
                  <a:pt x="161544" y="323088"/>
                </a:lnTo>
                <a:lnTo>
                  <a:pt x="1566672" y="323088"/>
                </a:lnTo>
                <a:lnTo>
                  <a:pt x="1609638" y="317321"/>
                </a:lnTo>
                <a:lnTo>
                  <a:pt x="1648234" y="301046"/>
                </a:lnTo>
                <a:lnTo>
                  <a:pt x="1680924" y="275796"/>
                </a:lnTo>
                <a:lnTo>
                  <a:pt x="1706174" y="243106"/>
                </a:lnTo>
                <a:lnTo>
                  <a:pt x="1722449" y="204510"/>
                </a:lnTo>
                <a:lnTo>
                  <a:pt x="1728215" y="161543"/>
                </a:lnTo>
                <a:lnTo>
                  <a:pt x="1722449" y="118577"/>
                </a:lnTo>
                <a:lnTo>
                  <a:pt x="1706174" y="79981"/>
                </a:lnTo>
                <a:lnTo>
                  <a:pt x="1680924" y="47291"/>
                </a:lnTo>
                <a:lnTo>
                  <a:pt x="1648234" y="22041"/>
                </a:lnTo>
                <a:lnTo>
                  <a:pt x="1609638" y="5766"/>
                </a:lnTo>
                <a:lnTo>
                  <a:pt x="1566672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83295" y="3092195"/>
            <a:ext cx="1728470" cy="323215"/>
          </a:xfrm>
          <a:custGeom>
            <a:avLst/>
            <a:gdLst/>
            <a:ahLst/>
            <a:cxnLst/>
            <a:rect l="l" t="t" r="r" b="b"/>
            <a:pathLst>
              <a:path w="1728470" h="323214">
                <a:moveTo>
                  <a:pt x="1566672" y="0"/>
                </a:moveTo>
                <a:lnTo>
                  <a:pt x="161544" y="0"/>
                </a:lnTo>
                <a:lnTo>
                  <a:pt x="118577" y="5766"/>
                </a:lnTo>
                <a:lnTo>
                  <a:pt x="79981" y="22041"/>
                </a:lnTo>
                <a:lnTo>
                  <a:pt x="47291" y="47291"/>
                </a:lnTo>
                <a:lnTo>
                  <a:pt x="22041" y="79981"/>
                </a:lnTo>
                <a:lnTo>
                  <a:pt x="5766" y="118577"/>
                </a:lnTo>
                <a:lnTo>
                  <a:pt x="0" y="161543"/>
                </a:lnTo>
                <a:lnTo>
                  <a:pt x="5766" y="204510"/>
                </a:lnTo>
                <a:lnTo>
                  <a:pt x="22041" y="243106"/>
                </a:lnTo>
                <a:lnTo>
                  <a:pt x="47291" y="275796"/>
                </a:lnTo>
                <a:lnTo>
                  <a:pt x="79981" y="301046"/>
                </a:lnTo>
                <a:lnTo>
                  <a:pt x="118577" y="317321"/>
                </a:lnTo>
                <a:lnTo>
                  <a:pt x="161544" y="323088"/>
                </a:lnTo>
                <a:lnTo>
                  <a:pt x="1566672" y="323088"/>
                </a:lnTo>
                <a:lnTo>
                  <a:pt x="1609638" y="317321"/>
                </a:lnTo>
                <a:lnTo>
                  <a:pt x="1648234" y="301046"/>
                </a:lnTo>
                <a:lnTo>
                  <a:pt x="1680924" y="275796"/>
                </a:lnTo>
                <a:lnTo>
                  <a:pt x="1706174" y="243106"/>
                </a:lnTo>
                <a:lnTo>
                  <a:pt x="1722449" y="204510"/>
                </a:lnTo>
                <a:lnTo>
                  <a:pt x="1728215" y="161543"/>
                </a:lnTo>
                <a:lnTo>
                  <a:pt x="1722449" y="118577"/>
                </a:lnTo>
                <a:lnTo>
                  <a:pt x="1706174" y="79981"/>
                </a:lnTo>
                <a:lnTo>
                  <a:pt x="1680924" y="47291"/>
                </a:lnTo>
                <a:lnTo>
                  <a:pt x="1648234" y="22041"/>
                </a:lnTo>
                <a:lnTo>
                  <a:pt x="1609638" y="5766"/>
                </a:lnTo>
                <a:lnTo>
                  <a:pt x="1566672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980676" y="3092195"/>
            <a:ext cx="1728470" cy="323215"/>
          </a:xfrm>
          <a:custGeom>
            <a:avLst/>
            <a:gdLst/>
            <a:ahLst/>
            <a:cxnLst/>
            <a:rect l="l" t="t" r="r" b="b"/>
            <a:pathLst>
              <a:path w="1728470" h="323214">
                <a:moveTo>
                  <a:pt x="1566672" y="0"/>
                </a:moveTo>
                <a:lnTo>
                  <a:pt x="161544" y="0"/>
                </a:lnTo>
                <a:lnTo>
                  <a:pt x="118577" y="5766"/>
                </a:lnTo>
                <a:lnTo>
                  <a:pt x="79981" y="22041"/>
                </a:lnTo>
                <a:lnTo>
                  <a:pt x="47291" y="47291"/>
                </a:lnTo>
                <a:lnTo>
                  <a:pt x="22041" y="79981"/>
                </a:lnTo>
                <a:lnTo>
                  <a:pt x="5766" y="118577"/>
                </a:lnTo>
                <a:lnTo>
                  <a:pt x="0" y="161543"/>
                </a:lnTo>
                <a:lnTo>
                  <a:pt x="5766" y="204510"/>
                </a:lnTo>
                <a:lnTo>
                  <a:pt x="22041" y="243106"/>
                </a:lnTo>
                <a:lnTo>
                  <a:pt x="47291" y="275796"/>
                </a:lnTo>
                <a:lnTo>
                  <a:pt x="79981" y="301046"/>
                </a:lnTo>
                <a:lnTo>
                  <a:pt x="118577" y="317321"/>
                </a:lnTo>
                <a:lnTo>
                  <a:pt x="161544" y="323088"/>
                </a:lnTo>
                <a:lnTo>
                  <a:pt x="1566672" y="323088"/>
                </a:lnTo>
                <a:lnTo>
                  <a:pt x="1609638" y="317321"/>
                </a:lnTo>
                <a:lnTo>
                  <a:pt x="1648234" y="301046"/>
                </a:lnTo>
                <a:lnTo>
                  <a:pt x="1680924" y="275796"/>
                </a:lnTo>
                <a:lnTo>
                  <a:pt x="1706174" y="243106"/>
                </a:lnTo>
                <a:lnTo>
                  <a:pt x="1722449" y="204510"/>
                </a:lnTo>
                <a:lnTo>
                  <a:pt x="1728216" y="161543"/>
                </a:lnTo>
                <a:lnTo>
                  <a:pt x="1722449" y="118577"/>
                </a:lnTo>
                <a:lnTo>
                  <a:pt x="1706174" y="79981"/>
                </a:lnTo>
                <a:lnTo>
                  <a:pt x="1680924" y="47291"/>
                </a:lnTo>
                <a:lnTo>
                  <a:pt x="1648234" y="22041"/>
                </a:lnTo>
                <a:lnTo>
                  <a:pt x="1609638" y="5766"/>
                </a:lnTo>
                <a:lnTo>
                  <a:pt x="1566672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ПЕДАГОГИЧЕСКИЕ</a:t>
            </a:r>
            <a:r>
              <a:rPr spc="45" dirty="0"/>
              <a:t> </a:t>
            </a:r>
            <a:r>
              <a:rPr spc="-10" dirty="0"/>
              <a:t>ПОДСКАЗКИ:</a:t>
            </a:r>
            <a:r>
              <a:rPr spc="-5" dirty="0"/>
              <a:t> </a:t>
            </a:r>
            <a:r>
              <a:rPr b="0" spc="-5" dirty="0">
                <a:latin typeface="Arial Black"/>
                <a:cs typeface="Arial Black"/>
              </a:rPr>
              <a:t>ОБРАТНАЯ</a:t>
            </a:r>
            <a:r>
              <a:rPr b="0" spc="35" dirty="0">
                <a:latin typeface="Arial Black"/>
                <a:cs typeface="Arial Black"/>
              </a:rPr>
              <a:t> </a:t>
            </a:r>
            <a:r>
              <a:rPr b="0" spc="-5" dirty="0">
                <a:latin typeface="Arial Black"/>
                <a:cs typeface="Arial Black"/>
              </a:rPr>
              <a:t>СВЯЗЬ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44500" y="574065"/>
            <a:ext cx="10345420" cy="23958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600" b="1" spc="-15" dirty="0">
                <a:solidFill>
                  <a:srgbClr val="2E5496"/>
                </a:solidFill>
                <a:latin typeface="Arial"/>
                <a:cs typeface="Arial"/>
              </a:rPr>
              <a:t>Общие</a:t>
            </a:r>
            <a:r>
              <a:rPr sz="1600" b="1" spc="2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2E5496"/>
                </a:solidFill>
                <a:latin typeface="Arial"/>
                <a:cs typeface="Arial"/>
              </a:rPr>
              <a:t>рекомендации: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600" spc="15" dirty="0">
                <a:latin typeface="Tahoma"/>
                <a:cs typeface="Tahoma"/>
              </a:rPr>
              <a:t>Анонимность</a:t>
            </a:r>
            <a:r>
              <a:rPr sz="1600" spc="-4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опроса</a:t>
            </a:r>
            <a:endParaRPr sz="16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300"/>
              </a:spcBef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600" spc="35" dirty="0">
                <a:latin typeface="Tahoma"/>
                <a:cs typeface="Tahoma"/>
              </a:rPr>
              <a:t>Место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размещения </a:t>
            </a:r>
            <a:r>
              <a:rPr sz="1600" spc="25" dirty="0">
                <a:latin typeface="Tahoma"/>
                <a:cs typeface="Tahoma"/>
              </a:rPr>
              <a:t>QR-кода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в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соответствии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55" dirty="0">
                <a:latin typeface="Tahoma"/>
                <a:cs typeface="Tahoma"/>
              </a:rPr>
              <a:t>с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опрашиваемым</a:t>
            </a:r>
            <a:r>
              <a:rPr sz="1600" spc="-10" dirty="0">
                <a:latin typeface="Tahoma"/>
                <a:cs typeface="Tahoma"/>
              </a:rPr>
              <a:t> </a:t>
            </a:r>
            <a:r>
              <a:rPr sz="1600" spc="-20" dirty="0">
                <a:latin typeface="Tahoma"/>
                <a:cs typeface="Tahoma"/>
              </a:rPr>
              <a:t>контингентом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(класс/параллель/рекреация)</a:t>
            </a:r>
            <a:endParaRPr sz="16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300"/>
              </a:spcBef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600" spc="20" dirty="0">
                <a:latin typeface="Tahoma"/>
                <a:cs typeface="Tahoma"/>
              </a:rPr>
              <a:t>Информационные</a:t>
            </a:r>
            <a:r>
              <a:rPr sz="1600" spc="5" dirty="0">
                <a:latin typeface="Tahoma"/>
                <a:cs typeface="Tahoma"/>
              </a:rPr>
              <a:t> обращения/сообщения</a:t>
            </a:r>
            <a:r>
              <a:rPr sz="1600" spc="-15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рядом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60" dirty="0">
                <a:latin typeface="Tahoma"/>
                <a:cs typeface="Tahoma"/>
              </a:rPr>
              <a:t>с</a:t>
            </a:r>
            <a:r>
              <a:rPr sz="1600" spc="-45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QR-кодом</a:t>
            </a:r>
            <a:endParaRPr sz="16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300"/>
              </a:spcBef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Tahoma"/>
                <a:cs typeface="Tahoma"/>
              </a:rPr>
              <a:t>Продолжительность: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в</a:t>
            </a:r>
            <a:r>
              <a:rPr sz="1600" spc="-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течение</a:t>
            </a:r>
            <a:r>
              <a:rPr sz="1600" spc="-15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проведения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профилактической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недели</a:t>
            </a:r>
            <a:r>
              <a:rPr sz="1600" spc="-3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и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2-3</a:t>
            </a:r>
            <a:r>
              <a:rPr sz="1600" spc="-4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дня</a:t>
            </a:r>
            <a:r>
              <a:rPr sz="1600" spc="-40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после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-15" dirty="0">
                <a:latin typeface="Tahoma"/>
                <a:cs typeface="Tahoma"/>
              </a:rPr>
              <a:t>окончания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недели</a:t>
            </a:r>
            <a:endParaRPr sz="16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300"/>
              </a:spcBef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600" spc="20" dirty="0">
                <a:latin typeface="Tahoma"/>
                <a:cs typeface="Tahoma"/>
              </a:rPr>
              <a:t>При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формулировке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вопросов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избегать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использования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частицы</a:t>
            </a:r>
            <a:r>
              <a:rPr sz="1600" spc="-35" dirty="0">
                <a:latin typeface="Tahoma"/>
                <a:cs typeface="Tahoma"/>
              </a:rPr>
              <a:t> </a:t>
            </a:r>
            <a:r>
              <a:rPr sz="1600" spc="-15" dirty="0">
                <a:latin typeface="Tahoma"/>
                <a:cs typeface="Tahoma"/>
              </a:rPr>
              <a:t>«не»</a:t>
            </a:r>
            <a:endParaRPr sz="16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300"/>
              </a:spcBef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600" spc="15" dirty="0">
                <a:latin typeface="Tahoma"/>
                <a:cs typeface="Tahoma"/>
              </a:rPr>
              <a:t>Использование</a:t>
            </a:r>
            <a:r>
              <a:rPr sz="1600" spc="-40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простых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и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однозначных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формулировок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600" b="1" spc="-15" dirty="0">
                <a:solidFill>
                  <a:srgbClr val="2E5496"/>
                </a:solidFill>
                <a:latin typeface="Arial"/>
                <a:cs typeface="Arial"/>
              </a:rPr>
              <a:t>Рекомендации</a:t>
            </a:r>
            <a:r>
              <a:rPr sz="1600" b="1" spc="2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с</a:t>
            </a:r>
            <a:r>
              <a:rPr sz="1600" b="1" spc="1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2E5496"/>
                </a:solidFill>
                <a:latin typeface="Arial"/>
                <a:cs typeface="Arial"/>
              </a:rPr>
              <a:t>учетом</a:t>
            </a:r>
            <a:r>
              <a:rPr sz="1600" b="1" spc="6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2E5496"/>
                </a:solidFill>
                <a:latin typeface="Arial"/>
                <a:cs typeface="Arial"/>
              </a:rPr>
              <a:t>возрастных</a:t>
            </a:r>
            <a:r>
              <a:rPr sz="1600" b="1" spc="5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2E5496"/>
                </a:solidFill>
                <a:latin typeface="Arial"/>
                <a:cs typeface="Arial"/>
              </a:rPr>
              <a:t>особенностей: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9112" y="790447"/>
            <a:ext cx="9716135" cy="187833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marR="5080" indent="-228600">
              <a:lnSpc>
                <a:spcPts val="2160"/>
              </a:lnSpc>
              <a:spcBef>
                <a:spcPts val="375"/>
              </a:spcBef>
              <a:buClr>
                <a:srgbClr val="C00000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10" dirty="0">
                <a:latin typeface="Tahoma"/>
                <a:cs typeface="Tahoma"/>
              </a:rPr>
              <a:t>Учитывать</a:t>
            </a:r>
            <a:r>
              <a:rPr sz="2000" spc="-95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возрастные</a:t>
            </a:r>
            <a:r>
              <a:rPr sz="2000" spc="-100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и</a:t>
            </a:r>
            <a:r>
              <a:rPr sz="2000" spc="-75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психоэмоциональные</a:t>
            </a:r>
            <a:r>
              <a:rPr sz="2000" spc="-10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особенности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целевой</a:t>
            </a:r>
            <a:r>
              <a:rPr sz="2000" spc="-80" dirty="0">
                <a:latin typeface="Tahoma"/>
                <a:cs typeface="Tahoma"/>
              </a:rPr>
              <a:t> </a:t>
            </a:r>
            <a:r>
              <a:rPr sz="2000" spc="-10" dirty="0">
                <a:latin typeface="Tahoma"/>
                <a:cs typeface="Tahoma"/>
              </a:rPr>
              <a:t>аудитории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в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концепции</a:t>
            </a:r>
            <a:r>
              <a:rPr sz="2000" spc="-10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мероприятия</a:t>
            </a:r>
            <a:endParaRPr sz="2000">
              <a:latin typeface="Tahoma"/>
              <a:cs typeface="Tahoma"/>
            </a:endParaRPr>
          </a:p>
          <a:p>
            <a:pPr marL="241300" indent="-228600">
              <a:lnSpc>
                <a:spcPct val="100000"/>
              </a:lnSpc>
              <a:spcBef>
                <a:spcPts val="930"/>
              </a:spcBef>
              <a:buClr>
                <a:srgbClr val="C00000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10" dirty="0">
                <a:latin typeface="Tahoma"/>
                <a:cs typeface="Tahoma"/>
              </a:rPr>
              <a:t>Легкость</a:t>
            </a:r>
            <a:r>
              <a:rPr sz="2000" spc="-14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восприятия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информации</a:t>
            </a:r>
            <a:endParaRPr sz="2000">
              <a:latin typeface="Tahoma"/>
              <a:cs typeface="Tahoma"/>
            </a:endParaRPr>
          </a:p>
          <a:p>
            <a:pPr marL="241300" indent="-228600">
              <a:lnSpc>
                <a:spcPct val="100000"/>
              </a:lnSpc>
              <a:spcBef>
                <a:spcPts val="960"/>
              </a:spcBef>
              <a:buClr>
                <a:srgbClr val="C00000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10" dirty="0">
                <a:latin typeface="Tahoma"/>
                <a:cs typeface="Tahoma"/>
              </a:rPr>
              <a:t>Управлять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переживаниями</a:t>
            </a:r>
            <a:r>
              <a:rPr sz="2000" spc="-95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учеников</a:t>
            </a:r>
            <a:endParaRPr sz="2000">
              <a:latin typeface="Tahoma"/>
              <a:cs typeface="Tahoma"/>
            </a:endParaRPr>
          </a:p>
          <a:p>
            <a:pPr marL="241300" indent="-228600">
              <a:lnSpc>
                <a:spcPct val="100000"/>
              </a:lnSpc>
              <a:spcBef>
                <a:spcPts val="900"/>
              </a:spcBef>
              <a:buClr>
                <a:srgbClr val="C00000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20" dirty="0">
                <a:latin typeface="Tahoma"/>
                <a:cs typeface="Tahoma"/>
              </a:rPr>
              <a:t>Проявлять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эмпатию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67285" y="2801111"/>
            <a:ext cx="11457940" cy="3533140"/>
            <a:chOff x="367285" y="2801111"/>
            <a:chExt cx="11457940" cy="35331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0436" y="2801111"/>
              <a:ext cx="11218164" cy="295351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67285" y="5824727"/>
              <a:ext cx="11457940" cy="509270"/>
            </a:xfrm>
            <a:custGeom>
              <a:avLst/>
              <a:gdLst/>
              <a:ahLst/>
              <a:cxnLst/>
              <a:rect l="l" t="t" r="r" b="b"/>
              <a:pathLst>
                <a:path w="11457940" h="509270">
                  <a:moveTo>
                    <a:pt x="11202922" y="0"/>
                  </a:moveTo>
                  <a:lnTo>
                    <a:pt x="254506" y="0"/>
                  </a:lnTo>
                  <a:lnTo>
                    <a:pt x="208758" y="4100"/>
                  </a:lnTo>
                  <a:lnTo>
                    <a:pt x="165699" y="15922"/>
                  </a:lnTo>
                  <a:lnTo>
                    <a:pt x="126050" y="34747"/>
                  </a:lnTo>
                  <a:lnTo>
                    <a:pt x="90529" y="59856"/>
                  </a:lnTo>
                  <a:lnTo>
                    <a:pt x="59855" y="90530"/>
                  </a:lnTo>
                  <a:lnTo>
                    <a:pt x="34746" y="126051"/>
                  </a:lnTo>
                  <a:lnTo>
                    <a:pt x="15921" y="165700"/>
                  </a:lnTo>
                  <a:lnTo>
                    <a:pt x="4099" y="208759"/>
                  </a:lnTo>
                  <a:lnTo>
                    <a:pt x="0" y="254508"/>
                  </a:lnTo>
                  <a:lnTo>
                    <a:pt x="4102" y="300260"/>
                  </a:lnTo>
                  <a:lnTo>
                    <a:pt x="15927" y="343321"/>
                  </a:lnTo>
                  <a:lnTo>
                    <a:pt x="34755" y="382973"/>
                  </a:lnTo>
                  <a:lnTo>
                    <a:pt x="59867" y="418495"/>
                  </a:lnTo>
                  <a:lnTo>
                    <a:pt x="90547" y="449171"/>
                  </a:lnTo>
                  <a:lnTo>
                    <a:pt x="126077" y="474281"/>
                  </a:lnTo>
                  <a:lnTo>
                    <a:pt x="165745" y="493106"/>
                  </a:lnTo>
                  <a:lnTo>
                    <a:pt x="208758" y="504915"/>
                  </a:lnTo>
                  <a:lnTo>
                    <a:pt x="254506" y="509016"/>
                  </a:lnTo>
                  <a:lnTo>
                    <a:pt x="11202922" y="509028"/>
                  </a:lnTo>
                  <a:lnTo>
                    <a:pt x="11248724" y="504915"/>
                  </a:lnTo>
                  <a:lnTo>
                    <a:pt x="11291767" y="493093"/>
                  </a:lnTo>
                  <a:lnTo>
                    <a:pt x="11331408" y="474268"/>
                  </a:lnTo>
                  <a:lnTo>
                    <a:pt x="11366923" y="449158"/>
                  </a:lnTo>
                  <a:lnTo>
                    <a:pt x="11397592" y="418483"/>
                  </a:lnTo>
                  <a:lnTo>
                    <a:pt x="11422695" y="382960"/>
                  </a:lnTo>
                  <a:lnTo>
                    <a:pt x="11441514" y="343309"/>
                  </a:lnTo>
                  <a:lnTo>
                    <a:pt x="11453332" y="300247"/>
                  </a:lnTo>
                  <a:lnTo>
                    <a:pt x="11457429" y="254495"/>
                  </a:lnTo>
                  <a:lnTo>
                    <a:pt x="11453331" y="208759"/>
                  </a:lnTo>
                  <a:lnTo>
                    <a:pt x="11441511" y="165700"/>
                  </a:lnTo>
                  <a:lnTo>
                    <a:pt x="11422689" y="126051"/>
                  </a:lnTo>
                  <a:lnTo>
                    <a:pt x="11397583" y="90530"/>
                  </a:lnTo>
                  <a:lnTo>
                    <a:pt x="11366910" y="59856"/>
                  </a:lnTo>
                  <a:lnTo>
                    <a:pt x="11331390" y="34747"/>
                  </a:lnTo>
                  <a:lnTo>
                    <a:pt x="11291740" y="15922"/>
                  </a:lnTo>
                  <a:lnTo>
                    <a:pt x="11248678" y="4100"/>
                  </a:lnTo>
                  <a:lnTo>
                    <a:pt x="11202922" y="0"/>
                  </a:lnTo>
                  <a:close/>
                </a:path>
              </a:pathLst>
            </a:custGeom>
            <a:solidFill>
              <a:srgbClr val="4471C4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44500" y="168351"/>
            <a:ext cx="60293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ПСИХОЛОГИЧЕСКИЕ</a:t>
            </a:r>
            <a:r>
              <a:rPr spc="-30" dirty="0"/>
              <a:t> </a:t>
            </a:r>
            <a:r>
              <a:rPr spc="-10" dirty="0"/>
              <a:t>ПОДСКАЗКИ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90269" y="5892800"/>
            <a:ext cx="10091420" cy="768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i="1" spc="-15" dirty="0">
                <a:solidFill>
                  <a:srgbClr val="FFFFFF"/>
                </a:solidFill>
                <a:latin typeface="Arial"/>
                <a:cs typeface="Arial"/>
              </a:rPr>
              <a:t>«Воспитатель </a:t>
            </a:r>
            <a:r>
              <a:rPr sz="2000" i="1" dirty="0">
                <a:solidFill>
                  <a:srgbClr val="FFFFFF"/>
                </a:solidFill>
                <a:latin typeface="Arial"/>
                <a:cs typeface="Arial"/>
              </a:rPr>
              <a:t>сам</a:t>
            </a:r>
            <a:r>
              <a:rPr sz="20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i="1" spc="-10" dirty="0">
                <a:solidFill>
                  <a:srgbClr val="FFFFFF"/>
                </a:solidFill>
                <a:latin typeface="Arial"/>
                <a:cs typeface="Arial"/>
              </a:rPr>
              <a:t>должен</a:t>
            </a:r>
            <a:r>
              <a:rPr sz="20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solidFill>
                  <a:srgbClr val="FFFFFF"/>
                </a:solidFill>
                <a:latin typeface="Arial"/>
                <a:cs typeface="Arial"/>
              </a:rPr>
              <a:t>быть</a:t>
            </a:r>
            <a:r>
              <a:rPr sz="2000" i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i="1" spc="-15" dirty="0">
                <a:solidFill>
                  <a:srgbClr val="FFFFFF"/>
                </a:solidFill>
                <a:latin typeface="Arial"/>
                <a:cs typeface="Arial"/>
              </a:rPr>
              <a:t>тем,</a:t>
            </a:r>
            <a:r>
              <a:rPr sz="2000" i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i="1" spc="-10" dirty="0">
                <a:solidFill>
                  <a:srgbClr val="FFFFFF"/>
                </a:solidFill>
                <a:latin typeface="Arial"/>
                <a:cs typeface="Arial"/>
              </a:rPr>
              <a:t>чем</a:t>
            </a:r>
            <a:r>
              <a:rPr sz="2000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solidFill>
                  <a:srgbClr val="FFFFFF"/>
                </a:solidFill>
                <a:latin typeface="Arial"/>
                <a:cs typeface="Arial"/>
              </a:rPr>
              <a:t>он </a:t>
            </a:r>
            <a:r>
              <a:rPr sz="2000" i="1" spc="-30" dirty="0">
                <a:solidFill>
                  <a:srgbClr val="FFFFFF"/>
                </a:solidFill>
                <a:latin typeface="Arial"/>
                <a:cs typeface="Arial"/>
              </a:rPr>
              <a:t>хочет</a:t>
            </a:r>
            <a:r>
              <a:rPr sz="2000" i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i="1" spc="-10" dirty="0">
                <a:solidFill>
                  <a:srgbClr val="FFFFFF"/>
                </a:solidFill>
                <a:latin typeface="Arial"/>
                <a:cs typeface="Arial"/>
              </a:rPr>
              <a:t>сделать</a:t>
            </a:r>
            <a:r>
              <a:rPr sz="20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i="1" spc="-10" dirty="0">
                <a:solidFill>
                  <a:srgbClr val="FFFFFF"/>
                </a:solidFill>
                <a:latin typeface="Arial"/>
                <a:cs typeface="Arial"/>
              </a:rPr>
              <a:t>воспитанника»</a:t>
            </a:r>
            <a:endParaRPr sz="20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290"/>
              </a:spcBef>
            </a:pPr>
            <a:r>
              <a:rPr sz="1800" b="1" i="1" spc="-5" dirty="0">
                <a:solidFill>
                  <a:srgbClr val="8FAADC"/>
                </a:solidFill>
                <a:latin typeface="Arial"/>
                <a:cs typeface="Arial"/>
              </a:rPr>
              <a:t>Владимир</a:t>
            </a:r>
            <a:r>
              <a:rPr sz="1800" b="1" i="1" spc="-30" dirty="0">
                <a:solidFill>
                  <a:srgbClr val="8FAADC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8FAADC"/>
                </a:solidFill>
                <a:latin typeface="Arial"/>
                <a:cs typeface="Arial"/>
              </a:rPr>
              <a:t>Даль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0436" y="678180"/>
            <a:ext cx="10099675" cy="5076825"/>
          </a:xfrm>
          <a:custGeom>
            <a:avLst/>
            <a:gdLst/>
            <a:ahLst/>
            <a:cxnLst/>
            <a:rect l="l" t="t" r="r" b="b"/>
            <a:pathLst>
              <a:path w="10099675" h="5076825">
                <a:moveTo>
                  <a:pt x="0" y="5076444"/>
                </a:moveTo>
                <a:lnTo>
                  <a:pt x="0" y="385953"/>
                </a:lnTo>
                <a:lnTo>
                  <a:pt x="2733" y="337524"/>
                </a:lnTo>
                <a:lnTo>
                  <a:pt x="10715" y="290895"/>
                </a:lnTo>
                <a:lnTo>
                  <a:pt x="23617" y="246427"/>
                </a:lnTo>
                <a:lnTo>
                  <a:pt x="41109" y="204480"/>
                </a:lnTo>
                <a:lnTo>
                  <a:pt x="62863" y="165416"/>
                </a:lnTo>
                <a:lnTo>
                  <a:pt x="88550" y="129595"/>
                </a:lnTo>
                <a:lnTo>
                  <a:pt x="117842" y="97379"/>
                </a:lnTo>
                <a:lnTo>
                  <a:pt x="150410" y="69128"/>
                </a:lnTo>
                <a:lnTo>
                  <a:pt x="185924" y="45205"/>
                </a:lnTo>
                <a:lnTo>
                  <a:pt x="224057" y="25969"/>
                </a:lnTo>
                <a:lnTo>
                  <a:pt x="264478" y="11782"/>
                </a:lnTo>
                <a:lnTo>
                  <a:pt x="306861" y="3005"/>
                </a:lnTo>
                <a:lnTo>
                  <a:pt x="350875" y="0"/>
                </a:lnTo>
                <a:lnTo>
                  <a:pt x="10099548" y="0"/>
                </a:lnTo>
              </a:path>
            </a:pathLst>
          </a:custGeom>
          <a:ln w="64008">
            <a:solidFill>
              <a:srgbClr val="A0B8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057131" y="1333499"/>
            <a:ext cx="3134995" cy="5524500"/>
            <a:chOff x="9057131" y="1333499"/>
            <a:chExt cx="3134995" cy="5524500"/>
          </a:xfrm>
        </p:grpSpPr>
        <p:sp>
          <p:nvSpPr>
            <p:cNvPr id="3" name="object 3"/>
            <p:cNvSpPr/>
            <p:nvPr/>
          </p:nvSpPr>
          <p:spPr>
            <a:xfrm>
              <a:off x="9057131" y="1333499"/>
              <a:ext cx="3134995" cy="5524500"/>
            </a:xfrm>
            <a:custGeom>
              <a:avLst/>
              <a:gdLst/>
              <a:ahLst/>
              <a:cxnLst/>
              <a:rect l="l" t="t" r="r" b="b"/>
              <a:pathLst>
                <a:path w="3134995" h="5524500">
                  <a:moveTo>
                    <a:pt x="3134868" y="0"/>
                  </a:moveTo>
                  <a:lnTo>
                    <a:pt x="0" y="0"/>
                  </a:lnTo>
                  <a:lnTo>
                    <a:pt x="0" y="5524500"/>
                  </a:lnTo>
                  <a:lnTo>
                    <a:pt x="3134868" y="5524500"/>
                  </a:lnTo>
                  <a:lnTo>
                    <a:pt x="3134868" y="0"/>
                  </a:lnTo>
                  <a:close/>
                </a:path>
              </a:pathLst>
            </a:custGeom>
            <a:solidFill>
              <a:srgbClr val="ECF1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77983" y="4184904"/>
              <a:ext cx="1790700" cy="252069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77983" y="1562100"/>
              <a:ext cx="1787652" cy="2519172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44500" y="179019"/>
            <a:ext cx="9124950" cy="866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315"/>
              </a:lnSpc>
              <a:spcBef>
                <a:spcPts val="95"/>
              </a:spcBef>
            </a:pPr>
            <a:r>
              <a:rPr spc="-5" dirty="0"/>
              <a:t>ПРОФИЛАКТИКА</a:t>
            </a:r>
            <a:r>
              <a:rPr spc="50" dirty="0"/>
              <a:t> </a:t>
            </a:r>
            <a:r>
              <a:rPr spc="-15" dirty="0"/>
              <a:t>ЭКСТРЕМИЗМА</a:t>
            </a:r>
            <a:r>
              <a:rPr spc="45" dirty="0"/>
              <a:t> </a:t>
            </a:r>
            <a:r>
              <a:rPr spc="-5" dirty="0"/>
              <a:t>И </a:t>
            </a:r>
            <a:r>
              <a:rPr spc="-10" dirty="0"/>
              <a:t>ТЕРРОРИЗМА:</a:t>
            </a:r>
            <a:r>
              <a:rPr spc="45" dirty="0"/>
              <a:t> </a:t>
            </a:r>
            <a:r>
              <a:rPr spc="-5" dirty="0"/>
              <a:t>:</a:t>
            </a:r>
          </a:p>
          <a:p>
            <a:pPr marL="12700">
              <a:lnSpc>
                <a:spcPts val="3315"/>
              </a:lnSpc>
            </a:pPr>
            <a:r>
              <a:rPr b="0" spc="-10" dirty="0">
                <a:latin typeface="Arial Black"/>
                <a:cs typeface="Arial Black"/>
              </a:rPr>
              <a:t>РЕСУРСЫ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333756" y="1328927"/>
            <a:ext cx="8624570" cy="5200015"/>
            <a:chOff x="333756" y="1328927"/>
            <a:chExt cx="8624570" cy="5200015"/>
          </a:xfrm>
        </p:grpSpPr>
        <p:sp>
          <p:nvSpPr>
            <p:cNvPr id="10" name="object 10"/>
            <p:cNvSpPr/>
            <p:nvPr/>
          </p:nvSpPr>
          <p:spPr>
            <a:xfrm>
              <a:off x="365760" y="1360931"/>
              <a:ext cx="8560435" cy="5135880"/>
            </a:xfrm>
            <a:custGeom>
              <a:avLst/>
              <a:gdLst/>
              <a:ahLst/>
              <a:cxnLst/>
              <a:rect l="l" t="t" r="r" b="b"/>
              <a:pathLst>
                <a:path w="8560435" h="5135880">
                  <a:moveTo>
                    <a:pt x="0" y="5135880"/>
                  </a:moveTo>
                  <a:lnTo>
                    <a:pt x="0" y="390397"/>
                  </a:lnTo>
                  <a:lnTo>
                    <a:pt x="2714" y="337415"/>
                  </a:lnTo>
                  <a:lnTo>
                    <a:pt x="10623" y="286602"/>
                  </a:lnTo>
                  <a:lnTo>
                    <a:pt x="23370" y="238422"/>
                  </a:lnTo>
                  <a:lnTo>
                    <a:pt x="40602" y="193341"/>
                  </a:lnTo>
                  <a:lnTo>
                    <a:pt x="61965" y="151822"/>
                  </a:lnTo>
                  <a:lnTo>
                    <a:pt x="87104" y="114331"/>
                  </a:lnTo>
                  <a:lnTo>
                    <a:pt x="115665" y="81333"/>
                  </a:lnTo>
                  <a:lnTo>
                    <a:pt x="147293" y="53292"/>
                  </a:lnTo>
                  <a:lnTo>
                    <a:pt x="181635" y="30674"/>
                  </a:lnTo>
                  <a:lnTo>
                    <a:pt x="218335" y="13942"/>
                  </a:lnTo>
                  <a:lnTo>
                    <a:pt x="257040" y="3563"/>
                  </a:lnTo>
                  <a:lnTo>
                    <a:pt x="297395" y="0"/>
                  </a:lnTo>
                  <a:lnTo>
                    <a:pt x="8560308" y="0"/>
                  </a:lnTo>
                </a:path>
              </a:pathLst>
            </a:custGeom>
            <a:ln w="64008">
              <a:solidFill>
                <a:srgbClr val="A0B8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77824" y="1603247"/>
              <a:ext cx="8048625" cy="4473575"/>
            </a:xfrm>
            <a:custGeom>
              <a:avLst/>
              <a:gdLst/>
              <a:ahLst/>
              <a:cxnLst/>
              <a:rect l="l" t="t" r="r" b="b"/>
              <a:pathLst>
                <a:path w="8048625" h="4473575">
                  <a:moveTo>
                    <a:pt x="3073908" y="261366"/>
                  </a:moveTo>
                  <a:lnTo>
                    <a:pt x="3069691" y="214376"/>
                  </a:lnTo>
                  <a:lnTo>
                    <a:pt x="3057550" y="170154"/>
                  </a:lnTo>
                  <a:lnTo>
                    <a:pt x="3038233" y="129438"/>
                  </a:lnTo>
                  <a:lnTo>
                    <a:pt x="3012452" y="92951"/>
                  </a:lnTo>
                  <a:lnTo>
                    <a:pt x="2980956" y="61455"/>
                  </a:lnTo>
                  <a:lnTo>
                    <a:pt x="2944469" y="35674"/>
                  </a:lnTo>
                  <a:lnTo>
                    <a:pt x="2903753" y="16357"/>
                  </a:lnTo>
                  <a:lnTo>
                    <a:pt x="2859532" y="4216"/>
                  </a:lnTo>
                  <a:lnTo>
                    <a:pt x="2812542" y="0"/>
                  </a:lnTo>
                  <a:lnTo>
                    <a:pt x="265938" y="0"/>
                  </a:lnTo>
                  <a:lnTo>
                    <a:pt x="218948" y="4216"/>
                  </a:lnTo>
                  <a:lnTo>
                    <a:pt x="174726" y="16357"/>
                  </a:lnTo>
                  <a:lnTo>
                    <a:pt x="134010" y="35674"/>
                  </a:lnTo>
                  <a:lnTo>
                    <a:pt x="97536" y="61455"/>
                  </a:lnTo>
                  <a:lnTo>
                    <a:pt x="66040" y="92951"/>
                  </a:lnTo>
                  <a:lnTo>
                    <a:pt x="40246" y="129438"/>
                  </a:lnTo>
                  <a:lnTo>
                    <a:pt x="20916" y="170154"/>
                  </a:lnTo>
                  <a:lnTo>
                    <a:pt x="8775" y="214376"/>
                  </a:lnTo>
                  <a:lnTo>
                    <a:pt x="4572" y="261366"/>
                  </a:lnTo>
                  <a:lnTo>
                    <a:pt x="8775" y="308368"/>
                  </a:lnTo>
                  <a:lnTo>
                    <a:pt x="20916" y="352590"/>
                  </a:lnTo>
                  <a:lnTo>
                    <a:pt x="40246" y="393306"/>
                  </a:lnTo>
                  <a:lnTo>
                    <a:pt x="66040" y="429793"/>
                  </a:lnTo>
                  <a:lnTo>
                    <a:pt x="97536" y="461289"/>
                  </a:lnTo>
                  <a:lnTo>
                    <a:pt x="134010" y="487070"/>
                  </a:lnTo>
                  <a:lnTo>
                    <a:pt x="174726" y="506387"/>
                  </a:lnTo>
                  <a:lnTo>
                    <a:pt x="218948" y="518528"/>
                  </a:lnTo>
                  <a:lnTo>
                    <a:pt x="265938" y="522732"/>
                  </a:lnTo>
                  <a:lnTo>
                    <a:pt x="2812542" y="522732"/>
                  </a:lnTo>
                  <a:lnTo>
                    <a:pt x="2859532" y="518528"/>
                  </a:lnTo>
                  <a:lnTo>
                    <a:pt x="2903753" y="506387"/>
                  </a:lnTo>
                  <a:lnTo>
                    <a:pt x="2944469" y="487070"/>
                  </a:lnTo>
                  <a:lnTo>
                    <a:pt x="2980956" y="461289"/>
                  </a:lnTo>
                  <a:lnTo>
                    <a:pt x="3012452" y="429793"/>
                  </a:lnTo>
                  <a:lnTo>
                    <a:pt x="3038233" y="393306"/>
                  </a:lnTo>
                  <a:lnTo>
                    <a:pt x="3057550" y="352590"/>
                  </a:lnTo>
                  <a:lnTo>
                    <a:pt x="3069691" y="308368"/>
                  </a:lnTo>
                  <a:lnTo>
                    <a:pt x="3073908" y="261366"/>
                  </a:lnTo>
                  <a:close/>
                </a:path>
                <a:path w="8048625" h="4473575">
                  <a:moveTo>
                    <a:pt x="5817108" y="1056132"/>
                  </a:moveTo>
                  <a:lnTo>
                    <a:pt x="5812879" y="1009015"/>
                  </a:lnTo>
                  <a:lnTo>
                    <a:pt x="5800699" y="964666"/>
                  </a:lnTo>
                  <a:lnTo>
                    <a:pt x="5781319" y="923836"/>
                  </a:lnTo>
                  <a:lnTo>
                    <a:pt x="5755462" y="887247"/>
                  </a:lnTo>
                  <a:lnTo>
                    <a:pt x="5723864" y="855649"/>
                  </a:lnTo>
                  <a:lnTo>
                    <a:pt x="5687276" y="829792"/>
                  </a:lnTo>
                  <a:lnTo>
                    <a:pt x="5646445" y="810412"/>
                  </a:lnTo>
                  <a:lnTo>
                    <a:pt x="5602097" y="798233"/>
                  </a:lnTo>
                  <a:lnTo>
                    <a:pt x="5554980" y="794004"/>
                  </a:lnTo>
                  <a:lnTo>
                    <a:pt x="266700" y="794004"/>
                  </a:lnTo>
                  <a:lnTo>
                    <a:pt x="219570" y="798233"/>
                  </a:lnTo>
                  <a:lnTo>
                    <a:pt x="175234" y="810412"/>
                  </a:lnTo>
                  <a:lnTo>
                    <a:pt x="134391" y="829792"/>
                  </a:lnTo>
                  <a:lnTo>
                    <a:pt x="97802" y="855649"/>
                  </a:lnTo>
                  <a:lnTo>
                    <a:pt x="66217" y="887247"/>
                  </a:lnTo>
                  <a:lnTo>
                    <a:pt x="40347" y="923836"/>
                  </a:lnTo>
                  <a:lnTo>
                    <a:pt x="20967" y="964666"/>
                  </a:lnTo>
                  <a:lnTo>
                    <a:pt x="8788" y="1009015"/>
                  </a:lnTo>
                  <a:lnTo>
                    <a:pt x="4572" y="1056132"/>
                  </a:lnTo>
                  <a:lnTo>
                    <a:pt x="8788" y="1103261"/>
                  </a:lnTo>
                  <a:lnTo>
                    <a:pt x="20967" y="1147610"/>
                  </a:lnTo>
                  <a:lnTo>
                    <a:pt x="40360" y="1188440"/>
                  </a:lnTo>
                  <a:lnTo>
                    <a:pt x="66217" y="1225029"/>
                  </a:lnTo>
                  <a:lnTo>
                    <a:pt x="97802" y="1256626"/>
                  </a:lnTo>
                  <a:lnTo>
                    <a:pt x="134391" y="1282484"/>
                  </a:lnTo>
                  <a:lnTo>
                    <a:pt x="175234" y="1301864"/>
                  </a:lnTo>
                  <a:lnTo>
                    <a:pt x="219570" y="1314043"/>
                  </a:lnTo>
                  <a:lnTo>
                    <a:pt x="266700" y="1318260"/>
                  </a:lnTo>
                  <a:lnTo>
                    <a:pt x="5554980" y="1318260"/>
                  </a:lnTo>
                  <a:lnTo>
                    <a:pt x="5602097" y="1314043"/>
                  </a:lnTo>
                  <a:lnTo>
                    <a:pt x="5646445" y="1301864"/>
                  </a:lnTo>
                  <a:lnTo>
                    <a:pt x="5687276" y="1282484"/>
                  </a:lnTo>
                  <a:lnTo>
                    <a:pt x="5723864" y="1256626"/>
                  </a:lnTo>
                  <a:lnTo>
                    <a:pt x="5755462" y="1225029"/>
                  </a:lnTo>
                  <a:lnTo>
                    <a:pt x="5781319" y="1188440"/>
                  </a:lnTo>
                  <a:lnTo>
                    <a:pt x="5800699" y="1147610"/>
                  </a:lnTo>
                  <a:lnTo>
                    <a:pt x="5812879" y="1103261"/>
                  </a:lnTo>
                  <a:lnTo>
                    <a:pt x="5817108" y="1056132"/>
                  </a:lnTo>
                  <a:close/>
                </a:path>
                <a:path w="8048625" h="4473575">
                  <a:moveTo>
                    <a:pt x="6797040" y="4210812"/>
                  </a:moveTo>
                  <a:lnTo>
                    <a:pt x="6792811" y="4163695"/>
                  </a:lnTo>
                  <a:lnTo>
                    <a:pt x="6780631" y="4119359"/>
                  </a:lnTo>
                  <a:lnTo>
                    <a:pt x="6761251" y="4078516"/>
                  </a:lnTo>
                  <a:lnTo>
                    <a:pt x="6735394" y="4041927"/>
                  </a:lnTo>
                  <a:lnTo>
                    <a:pt x="6703796" y="4010342"/>
                  </a:lnTo>
                  <a:lnTo>
                    <a:pt x="6667208" y="3984485"/>
                  </a:lnTo>
                  <a:lnTo>
                    <a:pt x="6626377" y="3965092"/>
                  </a:lnTo>
                  <a:lnTo>
                    <a:pt x="6582029" y="3952913"/>
                  </a:lnTo>
                  <a:lnTo>
                    <a:pt x="6534912" y="3948684"/>
                  </a:lnTo>
                  <a:lnTo>
                    <a:pt x="266700" y="3948684"/>
                  </a:lnTo>
                  <a:lnTo>
                    <a:pt x="219570" y="3952913"/>
                  </a:lnTo>
                  <a:lnTo>
                    <a:pt x="175234" y="3965092"/>
                  </a:lnTo>
                  <a:lnTo>
                    <a:pt x="134391" y="3984485"/>
                  </a:lnTo>
                  <a:lnTo>
                    <a:pt x="97802" y="4010342"/>
                  </a:lnTo>
                  <a:lnTo>
                    <a:pt x="66217" y="4041927"/>
                  </a:lnTo>
                  <a:lnTo>
                    <a:pt x="40360" y="4078516"/>
                  </a:lnTo>
                  <a:lnTo>
                    <a:pt x="20967" y="4119359"/>
                  </a:lnTo>
                  <a:lnTo>
                    <a:pt x="8788" y="4163695"/>
                  </a:lnTo>
                  <a:lnTo>
                    <a:pt x="4572" y="4210812"/>
                  </a:lnTo>
                  <a:lnTo>
                    <a:pt x="8788" y="4257941"/>
                  </a:lnTo>
                  <a:lnTo>
                    <a:pt x="20967" y="4302290"/>
                  </a:lnTo>
                  <a:lnTo>
                    <a:pt x="40360" y="4343133"/>
                  </a:lnTo>
                  <a:lnTo>
                    <a:pt x="66230" y="4379709"/>
                  </a:lnTo>
                  <a:lnTo>
                    <a:pt x="97828" y="4411307"/>
                  </a:lnTo>
                  <a:lnTo>
                    <a:pt x="134416" y="4437164"/>
                  </a:lnTo>
                  <a:lnTo>
                    <a:pt x="175272" y="4456557"/>
                  </a:lnTo>
                  <a:lnTo>
                    <a:pt x="219570" y="4468723"/>
                  </a:lnTo>
                  <a:lnTo>
                    <a:pt x="266700" y="4472940"/>
                  </a:lnTo>
                  <a:lnTo>
                    <a:pt x="6534912" y="4472952"/>
                  </a:lnTo>
                  <a:lnTo>
                    <a:pt x="6582067" y="4468723"/>
                  </a:lnTo>
                  <a:lnTo>
                    <a:pt x="6626403" y="4456544"/>
                  </a:lnTo>
                  <a:lnTo>
                    <a:pt x="6667233" y="4437151"/>
                  </a:lnTo>
                  <a:lnTo>
                    <a:pt x="6703809" y="4411294"/>
                  </a:lnTo>
                  <a:lnTo>
                    <a:pt x="6735394" y="4379709"/>
                  </a:lnTo>
                  <a:lnTo>
                    <a:pt x="6761251" y="4343120"/>
                  </a:lnTo>
                  <a:lnTo>
                    <a:pt x="6780631" y="4302277"/>
                  </a:lnTo>
                  <a:lnTo>
                    <a:pt x="6792811" y="4257941"/>
                  </a:lnTo>
                  <a:lnTo>
                    <a:pt x="6797040" y="4210812"/>
                  </a:lnTo>
                  <a:close/>
                </a:path>
                <a:path w="8048625" h="4473575">
                  <a:moveTo>
                    <a:pt x="7940040" y="2071116"/>
                  </a:moveTo>
                  <a:lnTo>
                    <a:pt x="7935811" y="2023999"/>
                  </a:lnTo>
                  <a:lnTo>
                    <a:pt x="7923631" y="1979650"/>
                  </a:lnTo>
                  <a:lnTo>
                    <a:pt x="7904251" y="1938820"/>
                  </a:lnTo>
                  <a:lnTo>
                    <a:pt x="7878394" y="1902231"/>
                  </a:lnTo>
                  <a:lnTo>
                    <a:pt x="7846796" y="1870633"/>
                  </a:lnTo>
                  <a:lnTo>
                    <a:pt x="7810208" y="1844776"/>
                  </a:lnTo>
                  <a:lnTo>
                    <a:pt x="7769377" y="1825396"/>
                  </a:lnTo>
                  <a:lnTo>
                    <a:pt x="7725029" y="1813217"/>
                  </a:lnTo>
                  <a:lnTo>
                    <a:pt x="7677912" y="1808988"/>
                  </a:lnTo>
                  <a:lnTo>
                    <a:pt x="262128" y="1808988"/>
                  </a:lnTo>
                  <a:lnTo>
                    <a:pt x="214998" y="1813217"/>
                  </a:lnTo>
                  <a:lnTo>
                    <a:pt x="170662" y="1825396"/>
                  </a:lnTo>
                  <a:lnTo>
                    <a:pt x="129819" y="1844776"/>
                  </a:lnTo>
                  <a:lnTo>
                    <a:pt x="93230" y="1870633"/>
                  </a:lnTo>
                  <a:lnTo>
                    <a:pt x="61645" y="1902231"/>
                  </a:lnTo>
                  <a:lnTo>
                    <a:pt x="35775" y="1938820"/>
                  </a:lnTo>
                  <a:lnTo>
                    <a:pt x="16395" y="1979650"/>
                  </a:lnTo>
                  <a:lnTo>
                    <a:pt x="4216" y="2023999"/>
                  </a:lnTo>
                  <a:lnTo>
                    <a:pt x="0" y="2071116"/>
                  </a:lnTo>
                  <a:lnTo>
                    <a:pt x="4216" y="2118245"/>
                  </a:lnTo>
                  <a:lnTo>
                    <a:pt x="16395" y="2162594"/>
                  </a:lnTo>
                  <a:lnTo>
                    <a:pt x="35788" y="2203424"/>
                  </a:lnTo>
                  <a:lnTo>
                    <a:pt x="61645" y="2240013"/>
                  </a:lnTo>
                  <a:lnTo>
                    <a:pt x="93230" y="2271611"/>
                  </a:lnTo>
                  <a:lnTo>
                    <a:pt x="129819" y="2297468"/>
                  </a:lnTo>
                  <a:lnTo>
                    <a:pt x="170662" y="2316848"/>
                  </a:lnTo>
                  <a:lnTo>
                    <a:pt x="214998" y="2329027"/>
                  </a:lnTo>
                  <a:lnTo>
                    <a:pt x="262128" y="2333244"/>
                  </a:lnTo>
                  <a:lnTo>
                    <a:pt x="7677912" y="2333244"/>
                  </a:lnTo>
                  <a:lnTo>
                    <a:pt x="7725029" y="2329027"/>
                  </a:lnTo>
                  <a:lnTo>
                    <a:pt x="7769377" y="2316848"/>
                  </a:lnTo>
                  <a:lnTo>
                    <a:pt x="7810208" y="2297468"/>
                  </a:lnTo>
                  <a:lnTo>
                    <a:pt x="7846796" y="2271611"/>
                  </a:lnTo>
                  <a:lnTo>
                    <a:pt x="7878394" y="2240013"/>
                  </a:lnTo>
                  <a:lnTo>
                    <a:pt x="7904251" y="2203424"/>
                  </a:lnTo>
                  <a:lnTo>
                    <a:pt x="7923631" y="2162594"/>
                  </a:lnTo>
                  <a:lnTo>
                    <a:pt x="7935811" y="2118245"/>
                  </a:lnTo>
                  <a:lnTo>
                    <a:pt x="7940040" y="2071116"/>
                  </a:lnTo>
                  <a:close/>
                </a:path>
                <a:path w="8048625" h="4473575">
                  <a:moveTo>
                    <a:pt x="8048244" y="3128010"/>
                  </a:moveTo>
                  <a:lnTo>
                    <a:pt x="8044027" y="3081020"/>
                  </a:lnTo>
                  <a:lnTo>
                    <a:pt x="8031886" y="3036798"/>
                  </a:lnTo>
                  <a:lnTo>
                    <a:pt x="8012570" y="2996082"/>
                  </a:lnTo>
                  <a:lnTo>
                    <a:pt x="7986789" y="2959595"/>
                  </a:lnTo>
                  <a:lnTo>
                    <a:pt x="7955293" y="2928099"/>
                  </a:lnTo>
                  <a:lnTo>
                    <a:pt x="7918805" y="2902318"/>
                  </a:lnTo>
                  <a:lnTo>
                    <a:pt x="7878089" y="2883001"/>
                  </a:lnTo>
                  <a:lnTo>
                    <a:pt x="7833868" y="2870860"/>
                  </a:lnTo>
                  <a:lnTo>
                    <a:pt x="7786878" y="2866644"/>
                  </a:lnTo>
                  <a:lnTo>
                    <a:pt x="265938" y="2866644"/>
                  </a:lnTo>
                  <a:lnTo>
                    <a:pt x="218948" y="2870860"/>
                  </a:lnTo>
                  <a:lnTo>
                    <a:pt x="174726" y="2883001"/>
                  </a:lnTo>
                  <a:lnTo>
                    <a:pt x="134010" y="2902318"/>
                  </a:lnTo>
                  <a:lnTo>
                    <a:pt x="97536" y="2928099"/>
                  </a:lnTo>
                  <a:lnTo>
                    <a:pt x="66040" y="2959595"/>
                  </a:lnTo>
                  <a:lnTo>
                    <a:pt x="40246" y="2996082"/>
                  </a:lnTo>
                  <a:lnTo>
                    <a:pt x="20916" y="3036798"/>
                  </a:lnTo>
                  <a:lnTo>
                    <a:pt x="8775" y="3081020"/>
                  </a:lnTo>
                  <a:lnTo>
                    <a:pt x="4572" y="3128010"/>
                  </a:lnTo>
                  <a:lnTo>
                    <a:pt x="8775" y="3175012"/>
                  </a:lnTo>
                  <a:lnTo>
                    <a:pt x="20916" y="3219234"/>
                  </a:lnTo>
                  <a:lnTo>
                    <a:pt x="40246" y="3259950"/>
                  </a:lnTo>
                  <a:lnTo>
                    <a:pt x="66040" y="3296437"/>
                  </a:lnTo>
                  <a:lnTo>
                    <a:pt x="97536" y="3327933"/>
                  </a:lnTo>
                  <a:lnTo>
                    <a:pt x="134010" y="3353714"/>
                  </a:lnTo>
                  <a:lnTo>
                    <a:pt x="174726" y="3373031"/>
                  </a:lnTo>
                  <a:lnTo>
                    <a:pt x="218948" y="3385172"/>
                  </a:lnTo>
                  <a:lnTo>
                    <a:pt x="265938" y="3389376"/>
                  </a:lnTo>
                  <a:lnTo>
                    <a:pt x="7786878" y="3389376"/>
                  </a:lnTo>
                  <a:lnTo>
                    <a:pt x="7833868" y="3385172"/>
                  </a:lnTo>
                  <a:lnTo>
                    <a:pt x="7878089" y="3373031"/>
                  </a:lnTo>
                  <a:lnTo>
                    <a:pt x="7918805" y="3353714"/>
                  </a:lnTo>
                  <a:lnTo>
                    <a:pt x="7955293" y="3327933"/>
                  </a:lnTo>
                  <a:lnTo>
                    <a:pt x="7986789" y="3296437"/>
                  </a:lnTo>
                  <a:lnTo>
                    <a:pt x="8012570" y="3259950"/>
                  </a:lnTo>
                  <a:lnTo>
                    <a:pt x="8031886" y="3219234"/>
                  </a:lnTo>
                  <a:lnTo>
                    <a:pt x="8044027" y="3175012"/>
                  </a:lnTo>
                  <a:lnTo>
                    <a:pt x="8048244" y="3128010"/>
                  </a:lnTo>
                  <a:close/>
                </a:path>
              </a:pathLst>
            </a:custGeom>
            <a:solidFill>
              <a:srgbClr val="4471C4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33068" y="1677670"/>
            <a:ext cx="7652384" cy="4756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0680" indent="-343535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60680" algn="l"/>
                <a:tab pos="361315" algn="l"/>
              </a:tabLst>
            </a:pP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Библиотека</a:t>
            </a:r>
            <a:r>
              <a:rPr sz="20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МЭШ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FF"/>
              </a:buClr>
              <a:buFont typeface="Wingdings"/>
              <a:buChar char=""/>
            </a:pPr>
            <a:endParaRPr sz="2300">
              <a:latin typeface="Arial"/>
              <a:cs typeface="Arial"/>
            </a:endParaRPr>
          </a:p>
          <a:p>
            <a:pPr marL="362585" marR="2303780" indent="-345440">
              <a:lnSpc>
                <a:spcPct val="148600"/>
              </a:lnSpc>
              <a:spcBef>
                <a:spcPts val="5"/>
              </a:spcBef>
              <a:buFont typeface="Wingdings"/>
              <a:buChar char=""/>
              <a:tabLst>
                <a:tab pos="360680" algn="l"/>
                <a:tab pos="36131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Федеральная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служба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безопасности 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РФ </a:t>
            </a:r>
            <a:r>
              <a:rPr sz="2000" b="1" spc="-545" dirty="0">
                <a:solidFill>
                  <a:srgbClr val="7394D2"/>
                </a:solidFill>
                <a:latin typeface="Arial"/>
                <a:cs typeface="Arial"/>
              </a:rPr>
              <a:t> </a:t>
            </a:r>
            <a:r>
              <a:rPr sz="2000" b="1" u="heavy" spc="-5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"/>
                <a:cs typeface="Arial"/>
                <a:hlinkClick r:id="rId4"/>
              </a:rPr>
              <a:t>http://www.fsb.ru/</a:t>
            </a:r>
            <a:endParaRPr sz="2000">
              <a:latin typeface="Arial"/>
              <a:cs typeface="Arial"/>
            </a:endParaRPr>
          </a:p>
          <a:p>
            <a:pPr marL="354965" indent="-342900">
              <a:lnSpc>
                <a:spcPts val="2160"/>
              </a:lnSpc>
              <a:spcBef>
                <a:spcPts val="1185"/>
              </a:spcBef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Интернет-портал</a:t>
            </a:r>
            <a:r>
              <a:rPr sz="20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национального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антитеррористического</a:t>
            </a:r>
            <a:endParaRPr sz="2000">
              <a:latin typeface="Arial"/>
              <a:cs typeface="Arial"/>
            </a:endParaRPr>
          </a:p>
          <a:p>
            <a:pPr marL="354965">
              <a:lnSpc>
                <a:spcPts val="2160"/>
              </a:lnSpc>
            </a:pP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комитета</a:t>
            </a:r>
            <a:endParaRPr sz="2000">
              <a:latin typeface="Arial"/>
              <a:cs typeface="Arial"/>
            </a:endParaRPr>
          </a:p>
          <a:p>
            <a:pPr marL="337185">
              <a:lnSpc>
                <a:spcPct val="100000"/>
              </a:lnSpc>
              <a:spcBef>
                <a:spcPts val="415"/>
              </a:spcBef>
            </a:pPr>
            <a:r>
              <a:rPr sz="2000" b="1" u="heavy" spc="-10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"/>
                <a:cs typeface="Arial"/>
                <a:hlinkClick r:id="rId5"/>
              </a:rPr>
              <a:t>http://nac.gov.ru/</a:t>
            </a:r>
            <a:endParaRPr sz="2000">
              <a:latin typeface="Arial"/>
              <a:cs typeface="Arial"/>
            </a:endParaRPr>
          </a:p>
          <a:p>
            <a:pPr marL="360680" indent="-343535">
              <a:lnSpc>
                <a:spcPts val="2160"/>
              </a:lnSpc>
              <a:spcBef>
                <a:spcPts val="1190"/>
              </a:spcBef>
              <a:buFont typeface="Wingdings"/>
              <a:buChar char=""/>
              <a:tabLst>
                <a:tab pos="360680" algn="l"/>
                <a:tab pos="36131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Национальный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центр</a:t>
            </a:r>
            <a:r>
              <a:rPr sz="20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противодействия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терроризму</a:t>
            </a:r>
            <a:endParaRPr sz="2000">
              <a:latin typeface="Arial"/>
              <a:cs typeface="Arial"/>
            </a:endParaRPr>
          </a:p>
          <a:p>
            <a:pPr marL="360680">
              <a:lnSpc>
                <a:spcPts val="2160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экстремизму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образовательной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среде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сети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Интернет</a:t>
            </a:r>
            <a:endParaRPr sz="2000">
              <a:latin typeface="Arial"/>
              <a:cs typeface="Arial"/>
            </a:endParaRPr>
          </a:p>
          <a:p>
            <a:pPr marL="362585">
              <a:lnSpc>
                <a:spcPct val="100000"/>
              </a:lnSpc>
              <a:spcBef>
                <a:spcPts val="145"/>
              </a:spcBef>
            </a:pPr>
            <a:r>
              <a:rPr sz="2000" b="1" u="heavy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"/>
                <a:cs typeface="Arial"/>
              </a:rPr>
              <a:t>https://ncpti.su/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Arial"/>
              <a:cs typeface="Arial"/>
            </a:endParaRPr>
          </a:p>
          <a:p>
            <a:pPr marL="360680" indent="-343535">
              <a:lnSpc>
                <a:spcPct val="100000"/>
              </a:lnSpc>
              <a:buFont typeface="Wingdings"/>
              <a:buChar char=""/>
              <a:tabLst>
                <a:tab pos="360680" algn="l"/>
                <a:tab pos="361315" algn="l"/>
              </a:tabLst>
            </a:pP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Городской</a:t>
            </a:r>
            <a:r>
              <a:rPr sz="20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психолого-педагогический</a:t>
            </a:r>
            <a:r>
              <a:rPr sz="20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центр</a:t>
            </a:r>
            <a:endParaRPr sz="2000">
              <a:latin typeface="Arial"/>
              <a:cs typeface="Arial"/>
            </a:endParaRPr>
          </a:p>
          <a:p>
            <a:pPr marL="362585">
              <a:lnSpc>
                <a:spcPct val="100000"/>
              </a:lnSpc>
              <a:spcBef>
                <a:spcPts val="1340"/>
              </a:spcBef>
            </a:pPr>
            <a:r>
              <a:rPr sz="2000" b="1" u="heavy" spc="-5" dirty="0">
                <a:solidFill>
                  <a:srgbClr val="7394D2"/>
                </a:solidFill>
                <a:uFill>
                  <a:solidFill>
                    <a:srgbClr val="7394D2"/>
                  </a:solidFill>
                </a:uFill>
                <a:latin typeface="Arial"/>
                <a:cs typeface="Arial"/>
              </a:rPr>
              <a:t>https://gppc.ru/oo/negative/useful/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6775" y="157353"/>
            <a:ext cx="94303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E5496"/>
                </a:solidFill>
                <a:latin typeface="Arial"/>
                <a:cs typeface="Arial"/>
              </a:rPr>
              <a:t>ПРОФИЛАКТИЧЕСКИЕ</a:t>
            </a:r>
            <a:r>
              <a:rPr sz="2800" b="1" spc="4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2E5496"/>
                </a:solidFill>
                <a:latin typeface="Arial"/>
                <a:cs typeface="Arial"/>
              </a:rPr>
              <a:t>НЕДЕЛИ:</a:t>
            </a:r>
            <a:r>
              <a:rPr sz="2800" b="1" spc="3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E5496"/>
                </a:solidFill>
                <a:latin typeface="Arial Black"/>
                <a:cs typeface="Arial Black"/>
              </a:rPr>
              <a:t>ЦЕЛЕПОЛАГАНИЕ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15455" y="2874264"/>
            <a:ext cx="5039995" cy="523240"/>
          </a:xfrm>
          <a:custGeom>
            <a:avLst/>
            <a:gdLst/>
            <a:ahLst/>
            <a:cxnLst/>
            <a:rect l="l" t="t" r="r" b="b"/>
            <a:pathLst>
              <a:path w="5039995" h="523239">
                <a:moveTo>
                  <a:pt x="4778502" y="0"/>
                </a:moveTo>
                <a:lnTo>
                  <a:pt x="261366" y="0"/>
                </a:lnTo>
                <a:lnTo>
                  <a:pt x="214371" y="4209"/>
                </a:lnTo>
                <a:lnTo>
                  <a:pt x="170146" y="16345"/>
                </a:lnTo>
                <a:lnTo>
                  <a:pt x="129427" y="35672"/>
                </a:lnTo>
                <a:lnTo>
                  <a:pt x="92950" y="61453"/>
                </a:lnTo>
                <a:lnTo>
                  <a:pt x="61453" y="92950"/>
                </a:lnTo>
                <a:lnTo>
                  <a:pt x="35672" y="129427"/>
                </a:lnTo>
                <a:lnTo>
                  <a:pt x="16345" y="170146"/>
                </a:lnTo>
                <a:lnTo>
                  <a:pt x="4209" y="214371"/>
                </a:lnTo>
                <a:lnTo>
                  <a:pt x="0" y="261365"/>
                </a:lnTo>
                <a:lnTo>
                  <a:pt x="4209" y="308360"/>
                </a:lnTo>
                <a:lnTo>
                  <a:pt x="16345" y="352585"/>
                </a:lnTo>
                <a:lnTo>
                  <a:pt x="35672" y="393304"/>
                </a:lnTo>
                <a:lnTo>
                  <a:pt x="61453" y="429781"/>
                </a:lnTo>
                <a:lnTo>
                  <a:pt x="92950" y="461278"/>
                </a:lnTo>
                <a:lnTo>
                  <a:pt x="129427" y="487059"/>
                </a:lnTo>
                <a:lnTo>
                  <a:pt x="170146" y="506386"/>
                </a:lnTo>
                <a:lnTo>
                  <a:pt x="214371" y="518522"/>
                </a:lnTo>
                <a:lnTo>
                  <a:pt x="261366" y="522732"/>
                </a:lnTo>
                <a:lnTo>
                  <a:pt x="4778502" y="522732"/>
                </a:lnTo>
                <a:lnTo>
                  <a:pt x="4825496" y="518522"/>
                </a:lnTo>
                <a:lnTo>
                  <a:pt x="4869721" y="506386"/>
                </a:lnTo>
                <a:lnTo>
                  <a:pt x="4910440" y="487059"/>
                </a:lnTo>
                <a:lnTo>
                  <a:pt x="4946917" y="461278"/>
                </a:lnTo>
                <a:lnTo>
                  <a:pt x="4978414" y="429781"/>
                </a:lnTo>
                <a:lnTo>
                  <a:pt x="5004195" y="393304"/>
                </a:lnTo>
                <a:lnTo>
                  <a:pt x="5023522" y="352585"/>
                </a:lnTo>
                <a:lnTo>
                  <a:pt x="5035658" y="308360"/>
                </a:lnTo>
                <a:lnTo>
                  <a:pt x="5039868" y="261365"/>
                </a:lnTo>
                <a:lnTo>
                  <a:pt x="5035658" y="214371"/>
                </a:lnTo>
                <a:lnTo>
                  <a:pt x="5023522" y="170146"/>
                </a:lnTo>
                <a:lnTo>
                  <a:pt x="5004195" y="129427"/>
                </a:lnTo>
                <a:lnTo>
                  <a:pt x="4978414" y="92950"/>
                </a:lnTo>
                <a:lnTo>
                  <a:pt x="4946917" y="61453"/>
                </a:lnTo>
                <a:lnTo>
                  <a:pt x="4910440" y="35672"/>
                </a:lnTo>
                <a:lnTo>
                  <a:pt x="4869721" y="16345"/>
                </a:lnTo>
                <a:lnTo>
                  <a:pt x="4825496" y="4209"/>
                </a:lnTo>
                <a:lnTo>
                  <a:pt x="4778502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587108" y="2915158"/>
            <a:ext cx="3999229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7840"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Для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кого?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5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800" spc="-15" dirty="0" err="1" smtClean="0">
                <a:latin typeface="Tahoma"/>
                <a:cs typeface="Tahoma"/>
              </a:rPr>
              <a:t>школьники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15455" y="4140708"/>
            <a:ext cx="5039995" cy="523240"/>
          </a:xfrm>
          <a:custGeom>
            <a:avLst/>
            <a:gdLst/>
            <a:ahLst/>
            <a:cxnLst/>
            <a:rect l="l" t="t" r="r" b="b"/>
            <a:pathLst>
              <a:path w="5039995" h="523239">
                <a:moveTo>
                  <a:pt x="4778502" y="0"/>
                </a:moveTo>
                <a:lnTo>
                  <a:pt x="261366" y="0"/>
                </a:lnTo>
                <a:lnTo>
                  <a:pt x="214371" y="4209"/>
                </a:lnTo>
                <a:lnTo>
                  <a:pt x="170146" y="16345"/>
                </a:lnTo>
                <a:lnTo>
                  <a:pt x="129427" y="35672"/>
                </a:lnTo>
                <a:lnTo>
                  <a:pt x="92950" y="61453"/>
                </a:lnTo>
                <a:lnTo>
                  <a:pt x="61453" y="92950"/>
                </a:lnTo>
                <a:lnTo>
                  <a:pt x="35672" y="129427"/>
                </a:lnTo>
                <a:lnTo>
                  <a:pt x="16345" y="170146"/>
                </a:lnTo>
                <a:lnTo>
                  <a:pt x="4209" y="214371"/>
                </a:lnTo>
                <a:lnTo>
                  <a:pt x="0" y="261366"/>
                </a:lnTo>
                <a:lnTo>
                  <a:pt x="4209" y="308360"/>
                </a:lnTo>
                <a:lnTo>
                  <a:pt x="16345" y="352585"/>
                </a:lnTo>
                <a:lnTo>
                  <a:pt x="35672" y="393304"/>
                </a:lnTo>
                <a:lnTo>
                  <a:pt x="61453" y="429781"/>
                </a:lnTo>
                <a:lnTo>
                  <a:pt x="92950" y="461278"/>
                </a:lnTo>
                <a:lnTo>
                  <a:pt x="129427" y="487059"/>
                </a:lnTo>
                <a:lnTo>
                  <a:pt x="170146" y="506386"/>
                </a:lnTo>
                <a:lnTo>
                  <a:pt x="214371" y="518522"/>
                </a:lnTo>
                <a:lnTo>
                  <a:pt x="261366" y="522732"/>
                </a:lnTo>
                <a:lnTo>
                  <a:pt x="4778502" y="522732"/>
                </a:lnTo>
                <a:lnTo>
                  <a:pt x="4825496" y="518522"/>
                </a:lnTo>
                <a:lnTo>
                  <a:pt x="4869721" y="506386"/>
                </a:lnTo>
                <a:lnTo>
                  <a:pt x="4910440" y="487059"/>
                </a:lnTo>
                <a:lnTo>
                  <a:pt x="4946917" y="461278"/>
                </a:lnTo>
                <a:lnTo>
                  <a:pt x="4978414" y="429781"/>
                </a:lnTo>
                <a:lnTo>
                  <a:pt x="5004195" y="393304"/>
                </a:lnTo>
                <a:lnTo>
                  <a:pt x="5023522" y="352585"/>
                </a:lnTo>
                <a:lnTo>
                  <a:pt x="5035658" y="308360"/>
                </a:lnTo>
                <a:lnTo>
                  <a:pt x="5039868" y="261366"/>
                </a:lnTo>
                <a:lnTo>
                  <a:pt x="5035658" y="214371"/>
                </a:lnTo>
                <a:lnTo>
                  <a:pt x="5023522" y="170146"/>
                </a:lnTo>
                <a:lnTo>
                  <a:pt x="5004195" y="129427"/>
                </a:lnTo>
                <a:lnTo>
                  <a:pt x="4978414" y="92950"/>
                </a:lnTo>
                <a:lnTo>
                  <a:pt x="4946917" y="61453"/>
                </a:lnTo>
                <a:lnTo>
                  <a:pt x="4910440" y="35672"/>
                </a:lnTo>
                <a:lnTo>
                  <a:pt x="4869721" y="16345"/>
                </a:lnTo>
                <a:lnTo>
                  <a:pt x="4825496" y="4209"/>
                </a:lnTo>
                <a:lnTo>
                  <a:pt x="4778502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587108" y="4181297"/>
            <a:ext cx="4187825" cy="1747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2205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Кто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проводит?</a:t>
            </a:r>
            <a:endParaRPr sz="2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2030"/>
              </a:spcBef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800" spc="25" dirty="0">
                <a:latin typeface="Tahoma"/>
                <a:cs typeface="Tahoma"/>
              </a:rPr>
              <a:t>классные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15" dirty="0">
                <a:latin typeface="Tahoma"/>
                <a:cs typeface="Tahoma"/>
              </a:rPr>
              <a:t>руководители</a:t>
            </a:r>
            <a:endParaRPr sz="18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Tahoma"/>
                <a:cs typeface="Tahoma"/>
              </a:rPr>
              <a:t>учителя-предметники</a:t>
            </a:r>
            <a:endParaRPr sz="18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latin typeface="Tahoma"/>
                <a:cs typeface="Tahoma"/>
              </a:rPr>
              <a:t>советники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директора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по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воспитанию</a:t>
            </a:r>
            <a:endParaRPr sz="18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800" spc="30" dirty="0">
                <a:latin typeface="Tahoma"/>
                <a:cs typeface="Tahoma"/>
              </a:rPr>
              <a:t>социальные</a:t>
            </a:r>
            <a:r>
              <a:rPr sz="1800" spc="-114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педагоги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15455" y="970788"/>
            <a:ext cx="5039995" cy="523240"/>
          </a:xfrm>
          <a:custGeom>
            <a:avLst/>
            <a:gdLst/>
            <a:ahLst/>
            <a:cxnLst/>
            <a:rect l="l" t="t" r="r" b="b"/>
            <a:pathLst>
              <a:path w="5039995" h="523240">
                <a:moveTo>
                  <a:pt x="4778502" y="0"/>
                </a:moveTo>
                <a:lnTo>
                  <a:pt x="261366" y="0"/>
                </a:lnTo>
                <a:lnTo>
                  <a:pt x="214371" y="4209"/>
                </a:lnTo>
                <a:lnTo>
                  <a:pt x="170146" y="16345"/>
                </a:lnTo>
                <a:lnTo>
                  <a:pt x="129427" y="35672"/>
                </a:lnTo>
                <a:lnTo>
                  <a:pt x="92950" y="61453"/>
                </a:lnTo>
                <a:lnTo>
                  <a:pt x="61453" y="92950"/>
                </a:lnTo>
                <a:lnTo>
                  <a:pt x="35672" y="129427"/>
                </a:lnTo>
                <a:lnTo>
                  <a:pt x="16345" y="170146"/>
                </a:lnTo>
                <a:lnTo>
                  <a:pt x="4209" y="214371"/>
                </a:lnTo>
                <a:lnTo>
                  <a:pt x="0" y="261365"/>
                </a:lnTo>
                <a:lnTo>
                  <a:pt x="4209" y="308360"/>
                </a:lnTo>
                <a:lnTo>
                  <a:pt x="16345" y="352585"/>
                </a:lnTo>
                <a:lnTo>
                  <a:pt x="35672" y="393304"/>
                </a:lnTo>
                <a:lnTo>
                  <a:pt x="61453" y="429781"/>
                </a:lnTo>
                <a:lnTo>
                  <a:pt x="92950" y="461278"/>
                </a:lnTo>
                <a:lnTo>
                  <a:pt x="129427" y="487059"/>
                </a:lnTo>
                <a:lnTo>
                  <a:pt x="170146" y="506386"/>
                </a:lnTo>
                <a:lnTo>
                  <a:pt x="214371" y="518522"/>
                </a:lnTo>
                <a:lnTo>
                  <a:pt x="261366" y="522732"/>
                </a:lnTo>
                <a:lnTo>
                  <a:pt x="4778502" y="522732"/>
                </a:lnTo>
                <a:lnTo>
                  <a:pt x="4825496" y="518522"/>
                </a:lnTo>
                <a:lnTo>
                  <a:pt x="4869721" y="506386"/>
                </a:lnTo>
                <a:lnTo>
                  <a:pt x="4910440" y="487059"/>
                </a:lnTo>
                <a:lnTo>
                  <a:pt x="4946917" y="461278"/>
                </a:lnTo>
                <a:lnTo>
                  <a:pt x="4978414" y="429781"/>
                </a:lnTo>
                <a:lnTo>
                  <a:pt x="5004195" y="393304"/>
                </a:lnTo>
                <a:lnTo>
                  <a:pt x="5023522" y="352585"/>
                </a:lnTo>
                <a:lnTo>
                  <a:pt x="5035658" y="308360"/>
                </a:lnTo>
                <a:lnTo>
                  <a:pt x="5039868" y="261365"/>
                </a:lnTo>
                <a:lnTo>
                  <a:pt x="5035658" y="214371"/>
                </a:lnTo>
                <a:lnTo>
                  <a:pt x="5023522" y="170146"/>
                </a:lnTo>
                <a:lnTo>
                  <a:pt x="5004195" y="129427"/>
                </a:lnTo>
                <a:lnTo>
                  <a:pt x="4978414" y="92950"/>
                </a:lnTo>
                <a:lnTo>
                  <a:pt x="4946917" y="61453"/>
                </a:lnTo>
                <a:lnTo>
                  <a:pt x="4910440" y="35672"/>
                </a:lnTo>
                <a:lnTo>
                  <a:pt x="4869721" y="16345"/>
                </a:lnTo>
                <a:lnTo>
                  <a:pt x="4825496" y="4209"/>
                </a:lnTo>
                <a:lnTo>
                  <a:pt x="4778502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587108" y="938860"/>
            <a:ext cx="4871720" cy="1773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66395" algn="ctr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Какова</a:t>
            </a:r>
            <a:r>
              <a:rPr sz="32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Arial"/>
                <a:cs typeface="Arial"/>
              </a:rPr>
              <a:t>цель?</a:t>
            </a:r>
            <a:endParaRPr sz="32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320"/>
              </a:spcBef>
              <a:buClr>
                <a:srgbClr val="C00000"/>
              </a:buClr>
              <a:buChar char="•"/>
              <a:tabLst>
                <a:tab pos="299085" algn="l"/>
                <a:tab pos="299720" algn="l"/>
              </a:tabLst>
            </a:pPr>
            <a:r>
              <a:rPr sz="1800" spc="20" dirty="0">
                <a:latin typeface="Tahoma"/>
                <a:cs typeface="Tahoma"/>
              </a:rPr>
              <a:t>формирование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культуры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здорового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20" dirty="0">
                <a:latin typeface="Tahoma"/>
                <a:cs typeface="Tahoma"/>
              </a:rPr>
              <a:t>образа</a:t>
            </a:r>
            <a:endParaRPr sz="1800">
              <a:latin typeface="Tahoma"/>
              <a:cs typeface="Tahoma"/>
            </a:endParaRPr>
          </a:p>
          <a:p>
            <a:pPr marL="299085" marR="68580">
              <a:lnSpc>
                <a:spcPct val="98900"/>
              </a:lnSpc>
              <a:spcBef>
                <a:spcPts val="25"/>
              </a:spcBef>
            </a:pPr>
            <a:r>
              <a:rPr sz="1800" spc="-35" dirty="0">
                <a:latin typeface="Tahoma"/>
                <a:cs typeface="Tahoma"/>
              </a:rPr>
              <a:t>жизни, </a:t>
            </a:r>
            <a:r>
              <a:rPr sz="1800" spc="5" dirty="0">
                <a:latin typeface="Tahoma"/>
                <a:cs typeface="Tahoma"/>
              </a:rPr>
              <a:t>личностных </a:t>
            </a:r>
            <a:r>
              <a:rPr sz="1800" spc="15" dirty="0">
                <a:latin typeface="Tahoma"/>
                <a:cs typeface="Tahoma"/>
              </a:rPr>
              <a:t>свойств </a:t>
            </a:r>
            <a:r>
              <a:rPr sz="1800" spc="-10" dirty="0">
                <a:latin typeface="Tahoma"/>
                <a:cs typeface="Tahoma"/>
              </a:rPr>
              <a:t>и </a:t>
            </a:r>
            <a:r>
              <a:rPr sz="1800" dirty="0">
                <a:latin typeface="Tahoma"/>
                <a:cs typeface="Tahoma"/>
              </a:rPr>
              <a:t>качеств 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обучающихся,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повышающих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устойчивость </a:t>
            </a:r>
            <a:r>
              <a:rPr sz="1800" spc="-550" dirty="0">
                <a:latin typeface="Tahoma"/>
                <a:cs typeface="Tahoma"/>
              </a:rPr>
              <a:t> </a:t>
            </a:r>
            <a:r>
              <a:rPr sz="1800" spc="-110" dirty="0">
                <a:latin typeface="Tahoma"/>
                <a:cs typeface="Tahoma"/>
              </a:rPr>
              <a:t>к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н</a:t>
            </a:r>
            <a:r>
              <a:rPr sz="1800" spc="5" dirty="0">
                <a:latin typeface="Tahoma"/>
                <a:cs typeface="Tahoma"/>
              </a:rPr>
              <a:t>е</a:t>
            </a:r>
            <a:r>
              <a:rPr sz="1800" spc="-130" dirty="0">
                <a:latin typeface="Tahoma"/>
                <a:cs typeface="Tahoma"/>
              </a:rPr>
              <a:t>г</a:t>
            </a:r>
            <a:r>
              <a:rPr sz="1800" spc="10" dirty="0">
                <a:latin typeface="Tahoma"/>
                <a:cs typeface="Tahoma"/>
              </a:rPr>
              <a:t>а</a:t>
            </a:r>
            <a:r>
              <a:rPr sz="1800" spc="-15" dirty="0">
                <a:latin typeface="Tahoma"/>
                <a:cs typeface="Tahoma"/>
              </a:rPr>
              <a:t>ти</a:t>
            </a:r>
            <a:r>
              <a:rPr sz="1800" spc="-10" dirty="0">
                <a:latin typeface="Tahoma"/>
                <a:cs typeface="Tahoma"/>
              </a:rPr>
              <a:t>в</a:t>
            </a:r>
            <a:r>
              <a:rPr sz="1800" spc="-5" dirty="0">
                <a:latin typeface="Tahoma"/>
                <a:cs typeface="Tahoma"/>
              </a:rPr>
              <a:t>н</a:t>
            </a:r>
            <a:r>
              <a:rPr sz="1800" spc="65" dirty="0">
                <a:latin typeface="Tahoma"/>
                <a:cs typeface="Tahoma"/>
              </a:rPr>
              <a:t>ым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в</a:t>
            </a:r>
            <a:r>
              <a:rPr sz="1800" spc="50" dirty="0">
                <a:latin typeface="Tahoma"/>
                <a:cs typeface="Tahoma"/>
              </a:rPr>
              <a:t>л</a:t>
            </a:r>
            <a:r>
              <a:rPr sz="1800" spc="15" dirty="0">
                <a:latin typeface="Tahoma"/>
                <a:cs typeface="Tahoma"/>
              </a:rPr>
              <a:t>ияниям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40" dirty="0">
                <a:latin typeface="Tahoma"/>
                <a:cs typeface="Tahoma"/>
              </a:rPr>
              <a:t>ср</a:t>
            </a:r>
            <a:r>
              <a:rPr sz="1800" spc="-5" dirty="0">
                <a:latin typeface="Tahoma"/>
                <a:cs typeface="Tahoma"/>
              </a:rPr>
              <a:t>е</a:t>
            </a:r>
            <a:r>
              <a:rPr sz="1800" spc="45" dirty="0">
                <a:latin typeface="Tahoma"/>
                <a:cs typeface="Tahoma"/>
              </a:rPr>
              <a:t>ды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06195" y="853947"/>
            <a:ext cx="4375785" cy="4368800"/>
          </a:xfrm>
          <a:custGeom>
            <a:avLst/>
            <a:gdLst/>
            <a:ahLst/>
            <a:cxnLst/>
            <a:rect l="l" t="t" r="r" b="b"/>
            <a:pathLst>
              <a:path w="4375785" h="4368800">
                <a:moveTo>
                  <a:pt x="2426083" y="4356100"/>
                </a:moveTo>
                <a:lnTo>
                  <a:pt x="1949320" y="4356100"/>
                </a:lnTo>
                <a:lnTo>
                  <a:pt x="1996444" y="4368800"/>
                </a:lnTo>
                <a:lnTo>
                  <a:pt x="2378959" y="4368800"/>
                </a:lnTo>
                <a:lnTo>
                  <a:pt x="2426083" y="4356100"/>
                </a:lnTo>
                <a:close/>
              </a:path>
              <a:path w="4375785" h="4368800">
                <a:moveTo>
                  <a:pt x="2611498" y="4330700"/>
                </a:moveTo>
                <a:lnTo>
                  <a:pt x="1763905" y="4330700"/>
                </a:lnTo>
                <a:lnTo>
                  <a:pt x="1855975" y="4356100"/>
                </a:lnTo>
                <a:lnTo>
                  <a:pt x="2519428" y="4356100"/>
                </a:lnTo>
                <a:lnTo>
                  <a:pt x="2611498" y="4330700"/>
                </a:lnTo>
                <a:close/>
              </a:path>
              <a:path w="4375785" h="4368800">
                <a:moveTo>
                  <a:pt x="2611498" y="38100"/>
                </a:moveTo>
                <a:lnTo>
                  <a:pt x="1763905" y="38100"/>
                </a:lnTo>
                <a:lnTo>
                  <a:pt x="1410087" y="139700"/>
                </a:lnTo>
                <a:lnTo>
                  <a:pt x="1367663" y="165100"/>
                </a:lnTo>
                <a:lnTo>
                  <a:pt x="1284134" y="190500"/>
                </a:lnTo>
                <a:lnTo>
                  <a:pt x="1202436" y="241300"/>
                </a:lnTo>
                <a:lnTo>
                  <a:pt x="1162300" y="254000"/>
                </a:lnTo>
                <a:lnTo>
                  <a:pt x="1083507" y="304800"/>
                </a:lnTo>
                <a:lnTo>
                  <a:pt x="1044872" y="317500"/>
                </a:lnTo>
                <a:lnTo>
                  <a:pt x="1006758" y="342900"/>
                </a:lnTo>
                <a:lnTo>
                  <a:pt x="932139" y="393700"/>
                </a:lnTo>
                <a:lnTo>
                  <a:pt x="895654" y="419100"/>
                </a:lnTo>
                <a:lnTo>
                  <a:pt x="859734" y="444500"/>
                </a:lnTo>
                <a:lnTo>
                  <a:pt x="824389" y="482600"/>
                </a:lnTo>
                <a:lnTo>
                  <a:pt x="789629" y="508000"/>
                </a:lnTo>
                <a:lnTo>
                  <a:pt x="755466" y="533400"/>
                </a:lnTo>
                <a:lnTo>
                  <a:pt x="721910" y="558800"/>
                </a:lnTo>
                <a:lnTo>
                  <a:pt x="688972" y="596900"/>
                </a:lnTo>
                <a:lnTo>
                  <a:pt x="656662" y="622300"/>
                </a:lnTo>
                <a:lnTo>
                  <a:pt x="624991" y="660400"/>
                </a:lnTo>
                <a:lnTo>
                  <a:pt x="593970" y="685800"/>
                </a:lnTo>
                <a:lnTo>
                  <a:pt x="563610" y="723900"/>
                </a:lnTo>
                <a:lnTo>
                  <a:pt x="533920" y="762000"/>
                </a:lnTo>
                <a:lnTo>
                  <a:pt x="504912" y="787400"/>
                </a:lnTo>
                <a:lnTo>
                  <a:pt x="476597" y="825500"/>
                </a:lnTo>
                <a:lnTo>
                  <a:pt x="448985" y="863600"/>
                </a:lnTo>
                <a:lnTo>
                  <a:pt x="422087" y="901700"/>
                </a:lnTo>
                <a:lnTo>
                  <a:pt x="395913" y="927100"/>
                </a:lnTo>
                <a:lnTo>
                  <a:pt x="370474" y="965200"/>
                </a:lnTo>
                <a:lnTo>
                  <a:pt x="345781" y="1003300"/>
                </a:lnTo>
                <a:lnTo>
                  <a:pt x="321845" y="1041400"/>
                </a:lnTo>
                <a:lnTo>
                  <a:pt x="298675" y="1079500"/>
                </a:lnTo>
                <a:lnTo>
                  <a:pt x="276284" y="1117600"/>
                </a:lnTo>
                <a:lnTo>
                  <a:pt x="254681" y="1168400"/>
                </a:lnTo>
                <a:lnTo>
                  <a:pt x="233877" y="1206500"/>
                </a:lnTo>
                <a:lnTo>
                  <a:pt x="213884" y="1244600"/>
                </a:lnTo>
                <a:lnTo>
                  <a:pt x="194710" y="1282700"/>
                </a:lnTo>
                <a:lnTo>
                  <a:pt x="176368" y="1320800"/>
                </a:lnTo>
                <a:lnTo>
                  <a:pt x="158868" y="1371600"/>
                </a:lnTo>
                <a:lnTo>
                  <a:pt x="142221" y="1409700"/>
                </a:lnTo>
                <a:lnTo>
                  <a:pt x="126436" y="1447800"/>
                </a:lnTo>
                <a:lnTo>
                  <a:pt x="111526" y="1498600"/>
                </a:lnTo>
                <a:lnTo>
                  <a:pt x="97500" y="1536700"/>
                </a:lnTo>
                <a:lnTo>
                  <a:pt x="84370" y="1587500"/>
                </a:lnTo>
                <a:lnTo>
                  <a:pt x="72145" y="1625600"/>
                </a:lnTo>
                <a:lnTo>
                  <a:pt x="60837" y="1676400"/>
                </a:lnTo>
                <a:lnTo>
                  <a:pt x="50456" y="1714500"/>
                </a:lnTo>
                <a:lnTo>
                  <a:pt x="41014" y="1765300"/>
                </a:lnTo>
                <a:lnTo>
                  <a:pt x="32520" y="1816100"/>
                </a:lnTo>
                <a:lnTo>
                  <a:pt x="24985" y="1854200"/>
                </a:lnTo>
                <a:lnTo>
                  <a:pt x="18420" y="1905000"/>
                </a:lnTo>
                <a:lnTo>
                  <a:pt x="12836" y="1955800"/>
                </a:lnTo>
                <a:lnTo>
                  <a:pt x="8243" y="1993900"/>
                </a:lnTo>
                <a:lnTo>
                  <a:pt x="4653" y="2044700"/>
                </a:lnTo>
                <a:lnTo>
                  <a:pt x="2075" y="2095500"/>
                </a:lnTo>
                <a:lnTo>
                  <a:pt x="520" y="2146300"/>
                </a:lnTo>
                <a:lnTo>
                  <a:pt x="0" y="2184400"/>
                </a:lnTo>
                <a:lnTo>
                  <a:pt x="520" y="2235200"/>
                </a:lnTo>
                <a:lnTo>
                  <a:pt x="2075" y="2286000"/>
                </a:lnTo>
                <a:lnTo>
                  <a:pt x="4653" y="2336800"/>
                </a:lnTo>
                <a:lnTo>
                  <a:pt x="8243" y="2374900"/>
                </a:lnTo>
                <a:lnTo>
                  <a:pt x="12836" y="2425700"/>
                </a:lnTo>
                <a:lnTo>
                  <a:pt x="18420" y="2476500"/>
                </a:lnTo>
                <a:lnTo>
                  <a:pt x="24985" y="2514600"/>
                </a:lnTo>
                <a:lnTo>
                  <a:pt x="32520" y="2565400"/>
                </a:lnTo>
                <a:lnTo>
                  <a:pt x="41014" y="2616200"/>
                </a:lnTo>
                <a:lnTo>
                  <a:pt x="50456" y="2654300"/>
                </a:lnTo>
                <a:lnTo>
                  <a:pt x="60837" y="2705100"/>
                </a:lnTo>
                <a:lnTo>
                  <a:pt x="72145" y="2743200"/>
                </a:lnTo>
                <a:lnTo>
                  <a:pt x="84370" y="2794000"/>
                </a:lnTo>
                <a:lnTo>
                  <a:pt x="97500" y="2832100"/>
                </a:lnTo>
                <a:lnTo>
                  <a:pt x="111526" y="2882900"/>
                </a:lnTo>
                <a:lnTo>
                  <a:pt x="126436" y="2921000"/>
                </a:lnTo>
                <a:lnTo>
                  <a:pt x="142221" y="2971800"/>
                </a:lnTo>
                <a:lnTo>
                  <a:pt x="158868" y="3009900"/>
                </a:lnTo>
                <a:lnTo>
                  <a:pt x="176368" y="3048000"/>
                </a:lnTo>
                <a:lnTo>
                  <a:pt x="194710" y="3086100"/>
                </a:lnTo>
                <a:lnTo>
                  <a:pt x="213884" y="3136900"/>
                </a:lnTo>
                <a:lnTo>
                  <a:pt x="233877" y="3175000"/>
                </a:lnTo>
                <a:lnTo>
                  <a:pt x="254681" y="3213100"/>
                </a:lnTo>
                <a:lnTo>
                  <a:pt x="276284" y="3251200"/>
                </a:lnTo>
                <a:lnTo>
                  <a:pt x="298675" y="3289300"/>
                </a:lnTo>
                <a:lnTo>
                  <a:pt x="321845" y="3327400"/>
                </a:lnTo>
                <a:lnTo>
                  <a:pt x="345781" y="3365500"/>
                </a:lnTo>
                <a:lnTo>
                  <a:pt x="370474" y="3403600"/>
                </a:lnTo>
                <a:lnTo>
                  <a:pt x="395913" y="3441700"/>
                </a:lnTo>
                <a:lnTo>
                  <a:pt x="422087" y="3479800"/>
                </a:lnTo>
                <a:lnTo>
                  <a:pt x="448985" y="3517900"/>
                </a:lnTo>
                <a:lnTo>
                  <a:pt x="476597" y="3556000"/>
                </a:lnTo>
                <a:lnTo>
                  <a:pt x="504912" y="3581400"/>
                </a:lnTo>
                <a:lnTo>
                  <a:pt x="533920" y="3619500"/>
                </a:lnTo>
                <a:lnTo>
                  <a:pt x="563610" y="3657600"/>
                </a:lnTo>
                <a:lnTo>
                  <a:pt x="593970" y="3683000"/>
                </a:lnTo>
                <a:lnTo>
                  <a:pt x="624991" y="3721100"/>
                </a:lnTo>
                <a:lnTo>
                  <a:pt x="656662" y="3746500"/>
                </a:lnTo>
                <a:lnTo>
                  <a:pt x="688972" y="3784600"/>
                </a:lnTo>
                <a:lnTo>
                  <a:pt x="721910" y="3810000"/>
                </a:lnTo>
                <a:lnTo>
                  <a:pt x="755466" y="3835400"/>
                </a:lnTo>
                <a:lnTo>
                  <a:pt x="789629" y="3873500"/>
                </a:lnTo>
                <a:lnTo>
                  <a:pt x="824389" y="3898900"/>
                </a:lnTo>
                <a:lnTo>
                  <a:pt x="859734" y="3924300"/>
                </a:lnTo>
                <a:lnTo>
                  <a:pt x="895654" y="3949700"/>
                </a:lnTo>
                <a:lnTo>
                  <a:pt x="932139" y="3975100"/>
                </a:lnTo>
                <a:lnTo>
                  <a:pt x="969177" y="4000500"/>
                </a:lnTo>
                <a:lnTo>
                  <a:pt x="1044872" y="4051300"/>
                </a:lnTo>
                <a:lnTo>
                  <a:pt x="1122653" y="4102100"/>
                </a:lnTo>
                <a:lnTo>
                  <a:pt x="1162300" y="4114800"/>
                </a:lnTo>
                <a:lnTo>
                  <a:pt x="1243051" y="4165600"/>
                </a:lnTo>
                <a:lnTo>
                  <a:pt x="1284134" y="4178300"/>
                </a:lnTo>
                <a:lnTo>
                  <a:pt x="1325675" y="4203700"/>
                </a:lnTo>
                <a:lnTo>
                  <a:pt x="1410087" y="4229100"/>
                </a:lnTo>
                <a:lnTo>
                  <a:pt x="1452937" y="4254500"/>
                </a:lnTo>
                <a:lnTo>
                  <a:pt x="1718375" y="4330700"/>
                </a:lnTo>
                <a:lnTo>
                  <a:pt x="2657028" y="4330700"/>
                </a:lnTo>
                <a:lnTo>
                  <a:pt x="2922466" y="4254500"/>
                </a:lnTo>
                <a:lnTo>
                  <a:pt x="2965316" y="4229100"/>
                </a:lnTo>
                <a:lnTo>
                  <a:pt x="3049728" y="4203700"/>
                </a:lnTo>
                <a:lnTo>
                  <a:pt x="3091269" y="4178300"/>
                </a:lnTo>
                <a:lnTo>
                  <a:pt x="3132352" y="4165600"/>
                </a:lnTo>
                <a:lnTo>
                  <a:pt x="3213103" y="4114800"/>
                </a:lnTo>
                <a:lnTo>
                  <a:pt x="2043715" y="4114800"/>
                </a:lnTo>
                <a:lnTo>
                  <a:pt x="1996340" y="4102100"/>
                </a:lnTo>
                <a:lnTo>
                  <a:pt x="1902604" y="4102100"/>
                </a:lnTo>
                <a:lnTo>
                  <a:pt x="1764741" y="4064000"/>
                </a:lnTo>
                <a:lnTo>
                  <a:pt x="1719573" y="4064000"/>
                </a:lnTo>
                <a:lnTo>
                  <a:pt x="1586622" y="4025900"/>
                </a:lnTo>
                <a:lnTo>
                  <a:pt x="1543201" y="4000500"/>
                </a:lnTo>
                <a:lnTo>
                  <a:pt x="1415823" y="3962400"/>
                </a:lnTo>
                <a:lnTo>
                  <a:pt x="1333446" y="3911600"/>
                </a:lnTo>
                <a:lnTo>
                  <a:pt x="1293061" y="3898900"/>
                </a:lnTo>
                <a:lnTo>
                  <a:pt x="1213968" y="3848100"/>
                </a:lnTo>
                <a:lnTo>
                  <a:pt x="1175287" y="3835400"/>
                </a:lnTo>
                <a:lnTo>
                  <a:pt x="1137203" y="3810000"/>
                </a:lnTo>
                <a:lnTo>
                  <a:pt x="1099727" y="3784600"/>
                </a:lnTo>
                <a:lnTo>
                  <a:pt x="1062875" y="3759200"/>
                </a:lnTo>
                <a:lnTo>
                  <a:pt x="1026660" y="3733800"/>
                </a:lnTo>
                <a:lnTo>
                  <a:pt x="991096" y="3695700"/>
                </a:lnTo>
                <a:lnTo>
                  <a:pt x="956197" y="3670300"/>
                </a:lnTo>
                <a:lnTo>
                  <a:pt x="921977" y="3644900"/>
                </a:lnTo>
                <a:lnTo>
                  <a:pt x="888449" y="3619500"/>
                </a:lnTo>
                <a:lnTo>
                  <a:pt x="855627" y="3581400"/>
                </a:lnTo>
                <a:lnTo>
                  <a:pt x="823525" y="3556000"/>
                </a:lnTo>
                <a:lnTo>
                  <a:pt x="792157" y="3517900"/>
                </a:lnTo>
                <a:lnTo>
                  <a:pt x="761536" y="3492500"/>
                </a:lnTo>
                <a:lnTo>
                  <a:pt x="731677" y="3454400"/>
                </a:lnTo>
                <a:lnTo>
                  <a:pt x="702593" y="3416300"/>
                </a:lnTo>
                <a:lnTo>
                  <a:pt x="674299" y="3378200"/>
                </a:lnTo>
                <a:lnTo>
                  <a:pt x="646807" y="3352800"/>
                </a:lnTo>
                <a:lnTo>
                  <a:pt x="620132" y="3314700"/>
                </a:lnTo>
                <a:lnTo>
                  <a:pt x="594288" y="3276600"/>
                </a:lnTo>
                <a:lnTo>
                  <a:pt x="569287" y="3238500"/>
                </a:lnTo>
                <a:lnTo>
                  <a:pt x="545145" y="3200400"/>
                </a:lnTo>
                <a:lnTo>
                  <a:pt x="521875" y="3162300"/>
                </a:lnTo>
                <a:lnTo>
                  <a:pt x="499491" y="3124200"/>
                </a:lnTo>
                <a:lnTo>
                  <a:pt x="478006" y="3086100"/>
                </a:lnTo>
                <a:lnTo>
                  <a:pt x="457435" y="3048000"/>
                </a:lnTo>
                <a:lnTo>
                  <a:pt x="437791" y="2997200"/>
                </a:lnTo>
                <a:lnTo>
                  <a:pt x="419088" y="2959100"/>
                </a:lnTo>
                <a:lnTo>
                  <a:pt x="401340" y="2921000"/>
                </a:lnTo>
                <a:lnTo>
                  <a:pt x="384560" y="2870200"/>
                </a:lnTo>
                <a:lnTo>
                  <a:pt x="368763" y="2832100"/>
                </a:lnTo>
                <a:lnTo>
                  <a:pt x="353962" y="2794000"/>
                </a:lnTo>
                <a:lnTo>
                  <a:pt x="340171" y="2743200"/>
                </a:lnTo>
                <a:lnTo>
                  <a:pt x="327404" y="2705100"/>
                </a:lnTo>
                <a:lnTo>
                  <a:pt x="315675" y="2654300"/>
                </a:lnTo>
                <a:lnTo>
                  <a:pt x="304997" y="2616200"/>
                </a:lnTo>
                <a:lnTo>
                  <a:pt x="295385" y="2565400"/>
                </a:lnTo>
                <a:lnTo>
                  <a:pt x="286852" y="2514600"/>
                </a:lnTo>
                <a:lnTo>
                  <a:pt x="279412" y="2476500"/>
                </a:lnTo>
                <a:lnTo>
                  <a:pt x="273078" y="2425700"/>
                </a:lnTo>
                <a:lnTo>
                  <a:pt x="267865" y="2374900"/>
                </a:lnTo>
                <a:lnTo>
                  <a:pt x="263787" y="2336800"/>
                </a:lnTo>
                <a:lnTo>
                  <a:pt x="260856" y="2286000"/>
                </a:lnTo>
                <a:lnTo>
                  <a:pt x="259088" y="2235200"/>
                </a:lnTo>
                <a:lnTo>
                  <a:pt x="258495" y="2184400"/>
                </a:lnTo>
                <a:lnTo>
                  <a:pt x="259088" y="2133600"/>
                </a:lnTo>
                <a:lnTo>
                  <a:pt x="260856" y="2095500"/>
                </a:lnTo>
                <a:lnTo>
                  <a:pt x="263787" y="2044700"/>
                </a:lnTo>
                <a:lnTo>
                  <a:pt x="267865" y="1993900"/>
                </a:lnTo>
                <a:lnTo>
                  <a:pt x="273078" y="1955800"/>
                </a:lnTo>
                <a:lnTo>
                  <a:pt x="279412" y="1905000"/>
                </a:lnTo>
                <a:lnTo>
                  <a:pt x="286852" y="1854200"/>
                </a:lnTo>
                <a:lnTo>
                  <a:pt x="295385" y="1816100"/>
                </a:lnTo>
                <a:lnTo>
                  <a:pt x="304997" y="1765300"/>
                </a:lnTo>
                <a:lnTo>
                  <a:pt x="315675" y="1714500"/>
                </a:lnTo>
                <a:lnTo>
                  <a:pt x="327404" y="1676400"/>
                </a:lnTo>
                <a:lnTo>
                  <a:pt x="340171" y="1625600"/>
                </a:lnTo>
                <a:lnTo>
                  <a:pt x="353962" y="1587500"/>
                </a:lnTo>
                <a:lnTo>
                  <a:pt x="368763" y="1549400"/>
                </a:lnTo>
                <a:lnTo>
                  <a:pt x="384560" y="1498600"/>
                </a:lnTo>
                <a:lnTo>
                  <a:pt x="401340" y="1460500"/>
                </a:lnTo>
                <a:lnTo>
                  <a:pt x="419088" y="1422400"/>
                </a:lnTo>
                <a:lnTo>
                  <a:pt x="437791" y="1371600"/>
                </a:lnTo>
                <a:lnTo>
                  <a:pt x="457435" y="1333500"/>
                </a:lnTo>
                <a:lnTo>
                  <a:pt x="478006" y="1295400"/>
                </a:lnTo>
                <a:lnTo>
                  <a:pt x="499491" y="1257300"/>
                </a:lnTo>
                <a:lnTo>
                  <a:pt x="521875" y="1219200"/>
                </a:lnTo>
                <a:lnTo>
                  <a:pt x="545145" y="1181100"/>
                </a:lnTo>
                <a:lnTo>
                  <a:pt x="569287" y="1143000"/>
                </a:lnTo>
                <a:lnTo>
                  <a:pt x="594288" y="1104900"/>
                </a:lnTo>
                <a:lnTo>
                  <a:pt x="620132" y="1066800"/>
                </a:lnTo>
                <a:lnTo>
                  <a:pt x="646807" y="1028700"/>
                </a:lnTo>
                <a:lnTo>
                  <a:pt x="674299" y="990600"/>
                </a:lnTo>
                <a:lnTo>
                  <a:pt x="702593" y="952500"/>
                </a:lnTo>
                <a:lnTo>
                  <a:pt x="731677" y="927100"/>
                </a:lnTo>
                <a:lnTo>
                  <a:pt x="761536" y="889000"/>
                </a:lnTo>
                <a:lnTo>
                  <a:pt x="792157" y="850900"/>
                </a:lnTo>
                <a:lnTo>
                  <a:pt x="823525" y="825500"/>
                </a:lnTo>
                <a:lnTo>
                  <a:pt x="855627" y="787400"/>
                </a:lnTo>
                <a:lnTo>
                  <a:pt x="888449" y="762000"/>
                </a:lnTo>
                <a:lnTo>
                  <a:pt x="921977" y="736600"/>
                </a:lnTo>
                <a:lnTo>
                  <a:pt x="956197" y="698500"/>
                </a:lnTo>
                <a:lnTo>
                  <a:pt x="991096" y="673100"/>
                </a:lnTo>
                <a:lnTo>
                  <a:pt x="1026660" y="647700"/>
                </a:lnTo>
                <a:lnTo>
                  <a:pt x="1062875" y="622300"/>
                </a:lnTo>
                <a:lnTo>
                  <a:pt x="1099727" y="596900"/>
                </a:lnTo>
                <a:lnTo>
                  <a:pt x="1137203" y="571500"/>
                </a:lnTo>
                <a:lnTo>
                  <a:pt x="1175287" y="546100"/>
                </a:lnTo>
                <a:lnTo>
                  <a:pt x="1253231" y="495300"/>
                </a:lnTo>
                <a:lnTo>
                  <a:pt x="1293061" y="482600"/>
                </a:lnTo>
                <a:lnTo>
                  <a:pt x="1333446" y="457200"/>
                </a:lnTo>
                <a:lnTo>
                  <a:pt x="1374371" y="444500"/>
                </a:lnTo>
                <a:lnTo>
                  <a:pt x="1415823" y="419100"/>
                </a:lnTo>
                <a:lnTo>
                  <a:pt x="1457788" y="406400"/>
                </a:lnTo>
                <a:lnTo>
                  <a:pt x="1500252" y="381000"/>
                </a:lnTo>
                <a:lnTo>
                  <a:pt x="1810312" y="292100"/>
                </a:lnTo>
                <a:lnTo>
                  <a:pt x="1856271" y="292100"/>
                </a:lnTo>
                <a:lnTo>
                  <a:pt x="1902604" y="279400"/>
                </a:lnTo>
                <a:lnTo>
                  <a:pt x="1949299" y="279400"/>
                </a:lnTo>
                <a:lnTo>
                  <a:pt x="1996340" y="266700"/>
                </a:lnTo>
                <a:lnTo>
                  <a:pt x="2091410" y="266700"/>
                </a:lnTo>
                <a:lnTo>
                  <a:pt x="2139410" y="254000"/>
                </a:lnTo>
                <a:lnTo>
                  <a:pt x="3213103" y="254000"/>
                </a:lnTo>
                <a:lnTo>
                  <a:pt x="3172967" y="241300"/>
                </a:lnTo>
                <a:lnTo>
                  <a:pt x="3091269" y="190500"/>
                </a:lnTo>
                <a:lnTo>
                  <a:pt x="3007740" y="165100"/>
                </a:lnTo>
                <a:lnTo>
                  <a:pt x="2965316" y="139700"/>
                </a:lnTo>
                <a:lnTo>
                  <a:pt x="2611498" y="38100"/>
                </a:lnTo>
                <a:close/>
              </a:path>
              <a:path w="4375785" h="4368800">
                <a:moveTo>
                  <a:pt x="3213103" y="254000"/>
                </a:moveTo>
                <a:lnTo>
                  <a:pt x="2235993" y="254000"/>
                </a:lnTo>
                <a:lnTo>
                  <a:pt x="2283994" y="266700"/>
                </a:lnTo>
                <a:lnTo>
                  <a:pt x="2379063" y="266700"/>
                </a:lnTo>
                <a:lnTo>
                  <a:pt x="2426105" y="279400"/>
                </a:lnTo>
                <a:lnTo>
                  <a:pt x="2472800" y="279400"/>
                </a:lnTo>
                <a:lnTo>
                  <a:pt x="2519134" y="292100"/>
                </a:lnTo>
                <a:lnTo>
                  <a:pt x="2565093" y="292100"/>
                </a:lnTo>
                <a:lnTo>
                  <a:pt x="2875158" y="381000"/>
                </a:lnTo>
                <a:lnTo>
                  <a:pt x="2917622" y="406400"/>
                </a:lnTo>
                <a:lnTo>
                  <a:pt x="2959588" y="419100"/>
                </a:lnTo>
                <a:lnTo>
                  <a:pt x="3001041" y="444500"/>
                </a:lnTo>
                <a:lnTo>
                  <a:pt x="3041967" y="457200"/>
                </a:lnTo>
                <a:lnTo>
                  <a:pt x="3082353" y="482600"/>
                </a:lnTo>
                <a:lnTo>
                  <a:pt x="3122185" y="495300"/>
                </a:lnTo>
                <a:lnTo>
                  <a:pt x="3200130" y="546100"/>
                </a:lnTo>
                <a:lnTo>
                  <a:pt x="3238216" y="571500"/>
                </a:lnTo>
                <a:lnTo>
                  <a:pt x="3275692" y="596900"/>
                </a:lnTo>
                <a:lnTo>
                  <a:pt x="3312545" y="622300"/>
                </a:lnTo>
                <a:lnTo>
                  <a:pt x="3348761" y="647700"/>
                </a:lnTo>
                <a:lnTo>
                  <a:pt x="3384326" y="673100"/>
                </a:lnTo>
                <a:lnTo>
                  <a:pt x="3419227" y="698500"/>
                </a:lnTo>
                <a:lnTo>
                  <a:pt x="3453448" y="736600"/>
                </a:lnTo>
                <a:lnTo>
                  <a:pt x="3486978" y="762000"/>
                </a:lnTo>
                <a:lnTo>
                  <a:pt x="3519801" y="787400"/>
                </a:lnTo>
                <a:lnTo>
                  <a:pt x="3551904" y="825500"/>
                </a:lnTo>
                <a:lnTo>
                  <a:pt x="3583273" y="850900"/>
                </a:lnTo>
                <a:lnTo>
                  <a:pt x="3613895" y="889000"/>
                </a:lnTo>
                <a:lnTo>
                  <a:pt x="3643755" y="927100"/>
                </a:lnTo>
                <a:lnTo>
                  <a:pt x="3672840" y="952500"/>
                </a:lnTo>
                <a:lnTo>
                  <a:pt x="3701135" y="990600"/>
                </a:lnTo>
                <a:lnTo>
                  <a:pt x="3728628" y="1028700"/>
                </a:lnTo>
                <a:lnTo>
                  <a:pt x="3755304" y="1066800"/>
                </a:lnTo>
                <a:lnTo>
                  <a:pt x="3781150" y="1104900"/>
                </a:lnTo>
                <a:lnTo>
                  <a:pt x="3806151" y="1143000"/>
                </a:lnTo>
                <a:lnTo>
                  <a:pt x="3830294" y="1181100"/>
                </a:lnTo>
                <a:lnTo>
                  <a:pt x="3853565" y="1219200"/>
                </a:lnTo>
                <a:lnTo>
                  <a:pt x="3875950" y="1257300"/>
                </a:lnTo>
                <a:lnTo>
                  <a:pt x="3897436" y="1295400"/>
                </a:lnTo>
                <a:lnTo>
                  <a:pt x="3918008" y="1333500"/>
                </a:lnTo>
                <a:lnTo>
                  <a:pt x="3937653" y="1371600"/>
                </a:lnTo>
                <a:lnTo>
                  <a:pt x="3956357" y="1422400"/>
                </a:lnTo>
                <a:lnTo>
                  <a:pt x="3974107" y="1460500"/>
                </a:lnTo>
                <a:lnTo>
                  <a:pt x="3990887" y="1498600"/>
                </a:lnTo>
                <a:lnTo>
                  <a:pt x="4006685" y="1549400"/>
                </a:lnTo>
                <a:lnTo>
                  <a:pt x="4021487" y="1587500"/>
                </a:lnTo>
                <a:lnTo>
                  <a:pt x="4035278" y="1625600"/>
                </a:lnTo>
                <a:lnTo>
                  <a:pt x="4048046" y="1676400"/>
                </a:lnTo>
                <a:lnTo>
                  <a:pt x="4059776" y="1714500"/>
                </a:lnTo>
                <a:lnTo>
                  <a:pt x="4070454" y="1765300"/>
                </a:lnTo>
                <a:lnTo>
                  <a:pt x="4080067" y="1816100"/>
                </a:lnTo>
                <a:lnTo>
                  <a:pt x="4088600" y="1854200"/>
                </a:lnTo>
                <a:lnTo>
                  <a:pt x="4096041" y="1905000"/>
                </a:lnTo>
                <a:lnTo>
                  <a:pt x="4102375" y="1955800"/>
                </a:lnTo>
                <a:lnTo>
                  <a:pt x="4107588" y="1993900"/>
                </a:lnTo>
                <a:lnTo>
                  <a:pt x="4111667" y="2044700"/>
                </a:lnTo>
                <a:lnTo>
                  <a:pt x="4114598" y="2095500"/>
                </a:lnTo>
                <a:lnTo>
                  <a:pt x="4116366" y="2133600"/>
                </a:lnTo>
                <a:lnTo>
                  <a:pt x="4116958" y="2184400"/>
                </a:lnTo>
                <a:lnTo>
                  <a:pt x="4116366" y="2235200"/>
                </a:lnTo>
                <a:lnTo>
                  <a:pt x="4114598" y="2286000"/>
                </a:lnTo>
                <a:lnTo>
                  <a:pt x="4111667" y="2336800"/>
                </a:lnTo>
                <a:lnTo>
                  <a:pt x="4107588" y="2374900"/>
                </a:lnTo>
                <a:lnTo>
                  <a:pt x="4102375" y="2425700"/>
                </a:lnTo>
                <a:lnTo>
                  <a:pt x="4096041" y="2476500"/>
                </a:lnTo>
                <a:lnTo>
                  <a:pt x="4088600" y="2514600"/>
                </a:lnTo>
                <a:lnTo>
                  <a:pt x="4080067" y="2565400"/>
                </a:lnTo>
                <a:lnTo>
                  <a:pt x="4070454" y="2616200"/>
                </a:lnTo>
                <a:lnTo>
                  <a:pt x="4059776" y="2654300"/>
                </a:lnTo>
                <a:lnTo>
                  <a:pt x="4048046" y="2705100"/>
                </a:lnTo>
                <a:lnTo>
                  <a:pt x="4035278" y="2743200"/>
                </a:lnTo>
                <a:lnTo>
                  <a:pt x="4021487" y="2794000"/>
                </a:lnTo>
                <a:lnTo>
                  <a:pt x="4006685" y="2832100"/>
                </a:lnTo>
                <a:lnTo>
                  <a:pt x="3990887" y="2870200"/>
                </a:lnTo>
                <a:lnTo>
                  <a:pt x="3974107" y="2921000"/>
                </a:lnTo>
                <a:lnTo>
                  <a:pt x="3956357" y="2959100"/>
                </a:lnTo>
                <a:lnTo>
                  <a:pt x="3937653" y="2997200"/>
                </a:lnTo>
                <a:lnTo>
                  <a:pt x="3918008" y="3048000"/>
                </a:lnTo>
                <a:lnTo>
                  <a:pt x="3897436" y="3086100"/>
                </a:lnTo>
                <a:lnTo>
                  <a:pt x="3875950" y="3124200"/>
                </a:lnTo>
                <a:lnTo>
                  <a:pt x="3853565" y="3162300"/>
                </a:lnTo>
                <a:lnTo>
                  <a:pt x="3830294" y="3200400"/>
                </a:lnTo>
                <a:lnTo>
                  <a:pt x="3806151" y="3238500"/>
                </a:lnTo>
                <a:lnTo>
                  <a:pt x="3781150" y="3276600"/>
                </a:lnTo>
                <a:lnTo>
                  <a:pt x="3755304" y="3314700"/>
                </a:lnTo>
                <a:lnTo>
                  <a:pt x="3728628" y="3352800"/>
                </a:lnTo>
                <a:lnTo>
                  <a:pt x="3701135" y="3378200"/>
                </a:lnTo>
                <a:lnTo>
                  <a:pt x="3672840" y="3416300"/>
                </a:lnTo>
                <a:lnTo>
                  <a:pt x="3643755" y="3454400"/>
                </a:lnTo>
                <a:lnTo>
                  <a:pt x="3613895" y="3492500"/>
                </a:lnTo>
                <a:lnTo>
                  <a:pt x="3583273" y="3517900"/>
                </a:lnTo>
                <a:lnTo>
                  <a:pt x="3551904" y="3556000"/>
                </a:lnTo>
                <a:lnTo>
                  <a:pt x="3519801" y="3581400"/>
                </a:lnTo>
                <a:lnTo>
                  <a:pt x="3486978" y="3619500"/>
                </a:lnTo>
                <a:lnTo>
                  <a:pt x="3453448" y="3644900"/>
                </a:lnTo>
                <a:lnTo>
                  <a:pt x="3419227" y="3670300"/>
                </a:lnTo>
                <a:lnTo>
                  <a:pt x="3384326" y="3695700"/>
                </a:lnTo>
                <a:lnTo>
                  <a:pt x="3348761" y="3733800"/>
                </a:lnTo>
                <a:lnTo>
                  <a:pt x="3312545" y="3759200"/>
                </a:lnTo>
                <a:lnTo>
                  <a:pt x="3275692" y="3784600"/>
                </a:lnTo>
                <a:lnTo>
                  <a:pt x="3238216" y="3810000"/>
                </a:lnTo>
                <a:lnTo>
                  <a:pt x="3200130" y="3835400"/>
                </a:lnTo>
                <a:lnTo>
                  <a:pt x="3161448" y="3848100"/>
                </a:lnTo>
                <a:lnTo>
                  <a:pt x="3082353" y="3898900"/>
                </a:lnTo>
                <a:lnTo>
                  <a:pt x="3041967" y="3911600"/>
                </a:lnTo>
                <a:lnTo>
                  <a:pt x="2959588" y="3962400"/>
                </a:lnTo>
                <a:lnTo>
                  <a:pt x="2832208" y="4000500"/>
                </a:lnTo>
                <a:lnTo>
                  <a:pt x="2788786" y="4025900"/>
                </a:lnTo>
                <a:lnTo>
                  <a:pt x="2655833" y="4064000"/>
                </a:lnTo>
                <a:lnTo>
                  <a:pt x="2610664" y="4064000"/>
                </a:lnTo>
                <a:lnTo>
                  <a:pt x="2472800" y="4102100"/>
                </a:lnTo>
                <a:lnTo>
                  <a:pt x="2379063" y="4102100"/>
                </a:lnTo>
                <a:lnTo>
                  <a:pt x="2331688" y="4114800"/>
                </a:lnTo>
                <a:lnTo>
                  <a:pt x="3213103" y="4114800"/>
                </a:lnTo>
                <a:lnTo>
                  <a:pt x="3252750" y="4102100"/>
                </a:lnTo>
                <a:lnTo>
                  <a:pt x="3330531" y="4051300"/>
                </a:lnTo>
                <a:lnTo>
                  <a:pt x="3406226" y="4000500"/>
                </a:lnTo>
                <a:lnTo>
                  <a:pt x="3443264" y="3975100"/>
                </a:lnTo>
                <a:lnTo>
                  <a:pt x="3479749" y="3949700"/>
                </a:lnTo>
                <a:lnTo>
                  <a:pt x="3515669" y="3924300"/>
                </a:lnTo>
                <a:lnTo>
                  <a:pt x="3551014" y="3898900"/>
                </a:lnTo>
                <a:lnTo>
                  <a:pt x="3585774" y="3873500"/>
                </a:lnTo>
                <a:lnTo>
                  <a:pt x="3619937" y="3835400"/>
                </a:lnTo>
                <a:lnTo>
                  <a:pt x="3653493" y="3810000"/>
                </a:lnTo>
                <a:lnTo>
                  <a:pt x="3686431" y="3784600"/>
                </a:lnTo>
                <a:lnTo>
                  <a:pt x="3718741" y="3746500"/>
                </a:lnTo>
                <a:lnTo>
                  <a:pt x="3750412" y="3721100"/>
                </a:lnTo>
                <a:lnTo>
                  <a:pt x="3781433" y="3683000"/>
                </a:lnTo>
                <a:lnTo>
                  <a:pt x="3811793" y="3657600"/>
                </a:lnTo>
                <a:lnTo>
                  <a:pt x="3841483" y="3619500"/>
                </a:lnTo>
                <a:lnTo>
                  <a:pt x="3870491" y="3581400"/>
                </a:lnTo>
                <a:lnTo>
                  <a:pt x="3898806" y="3556000"/>
                </a:lnTo>
                <a:lnTo>
                  <a:pt x="3926418" y="3517900"/>
                </a:lnTo>
                <a:lnTo>
                  <a:pt x="3953316" y="3479800"/>
                </a:lnTo>
                <a:lnTo>
                  <a:pt x="3979490" y="3441700"/>
                </a:lnTo>
                <a:lnTo>
                  <a:pt x="4004929" y="3403600"/>
                </a:lnTo>
                <a:lnTo>
                  <a:pt x="4029622" y="3365500"/>
                </a:lnTo>
                <a:lnTo>
                  <a:pt x="4053558" y="3327400"/>
                </a:lnTo>
                <a:lnTo>
                  <a:pt x="4076728" y="3289300"/>
                </a:lnTo>
                <a:lnTo>
                  <a:pt x="4099119" y="3251200"/>
                </a:lnTo>
                <a:lnTo>
                  <a:pt x="4120722" y="3213100"/>
                </a:lnTo>
                <a:lnTo>
                  <a:pt x="4141526" y="3175000"/>
                </a:lnTo>
                <a:lnTo>
                  <a:pt x="4161519" y="3136900"/>
                </a:lnTo>
                <a:lnTo>
                  <a:pt x="4180693" y="3086100"/>
                </a:lnTo>
                <a:lnTo>
                  <a:pt x="4199035" y="3048000"/>
                </a:lnTo>
                <a:lnTo>
                  <a:pt x="4216535" y="3009900"/>
                </a:lnTo>
                <a:lnTo>
                  <a:pt x="4233182" y="2971800"/>
                </a:lnTo>
                <a:lnTo>
                  <a:pt x="4248967" y="2921000"/>
                </a:lnTo>
                <a:lnTo>
                  <a:pt x="4263877" y="2882900"/>
                </a:lnTo>
                <a:lnTo>
                  <a:pt x="4277903" y="2832100"/>
                </a:lnTo>
                <a:lnTo>
                  <a:pt x="4291033" y="2794000"/>
                </a:lnTo>
                <a:lnTo>
                  <a:pt x="4303258" y="2743200"/>
                </a:lnTo>
                <a:lnTo>
                  <a:pt x="4314566" y="2705100"/>
                </a:lnTo>
                <a:lnTo>
                  <a:pt x="4324947" y="2654300"/>
                </a:lnTo>
                <a:lnTo>
                  <a:pt x="4334389" y="2616200"/>
                </a:lnTo>
                <a:lnTo>
                  <a:pt x="4342883" y="2565400"/>
                </a:lnTo>
                <a:lnTo>
                  <a:pt x="4350418" y="2514600"/>
                </a:lnTo>
                <a:lnTo>
                  <a:pt x="4356983" y="2476500"/>
                </a:lnTo>
                <a:lnTo>
                  <a:pt x="4362567" y="2425700"/>
                </a:lnTo>
                <a:lnTo>
                  <a:pt x="4367160" y="2374900"/>
                </a:lnTo>
                <a:lnTo>
                  <a:pt x="4370750" y="2336800"/>
                </a:lnTo>
                <a:lnTo>
                  <a:pt x="4373328" y="2286000"/>
                </a:lnTo>
                <a:lnTo>
                  <a:pt x="4374883" y="2235200"/>
                </a:lnTo>
                <a:lnTo>
                  <a:pt x="4375404" y="2184400"/>
                </a:lnTo>
                <a:lnTo>
                  <a:pt x="4374883" y="2146300"/>
                </a:lnTo>
                <a:lnTo>
                  <a:pt x="4373328" y="2095500"/>
                </a:lnTo>
                <a:lnTo>
                  <a:pt x="4370750" y="2044700"/>
                </a:lnTo>
                <a:lnTo>
                  <a:pt x="4367160" y="1993900"/>
                </a:lnTo>
                <a:lnTo>
                  <a:pt x="4362567" y="1955800"/>
                </a:lnTo>
                <a:lnTo>
                  <a:pt x="4356983" y="1905000"/>
                </a:lnTo>
                <a:lnTo>
                  <a:pt x="4350418" y="1854200"/>
                </a:lnTo>
                <a:lnTo>
                  <a:pt x="4342883" y="1816100"/>
                </a:lnTo>
                <a:lnTo>
                  <a:pt x="4334389" y="1765300"/>
                </a:lnTo>
                <a:lnTo>
                  <a:pt x="4324947" y="1714500"/>
                </a:lnTo>
                <a:lnTo>
                  <a:pt x="4314566" y="1676400"/>
                </a:lnTo>
                <a:lnTo>
                  <a:pt x="4303258" y="1625600"/>
                </a:lnTo>
                <a:lnTo>
                  <a:pt x="4291033" y="1587500"/>
                </a:lnTo>
                <a:lnTo>
                  <a:pt x="4277903" y="1536700"/>
                </a:lnTo>
                <a:lnTo>
                  <a:pt x="4263877" y="1498600"/>
                </a:lnTo>
                <a:lnTo>
                  <a:pt x="4248967" y="1447800"/>
                </a:lnTo>
                <a:lnTo>
                  <a:pt x="4233182" y="1409700"/>
                </a:lnTo>
                <a:lnTo>
                  <a:pt x="4216535" y="1371600"/>
                </a:lnTo>
                <a:lnTo>
                  <a:pt x="4199035" y="1320800"/>
                </a:lnTo>
                <a:lnTo>
                  <a:pt x="4180693" y="1282700"/>
                </a:lnTo>
                <a:lnTo>
                  <a:pt x="4161519" y="1244600"/>
                </a:lnTo>
                <a:lnTo>
                  <a:pt x="4141526" y="1206500"/>
                </a:lnTo>
                <a:lnTo>
                  <a:pt x="4120722" y="1168400"/>
                </a:lnTo>
                <a:lnTo>
                  <a:pt x="4099119" y="1117600"/>
                </a:lnTo>
                <a:lnTo>
                  <a:pt x="4076728" y="1079500"/>
                </a:lnTo>
                <a:lnTo>
                  <a:pt x="4053558" y="1041400"/>
                </a:lnTo>
                <a:lnTo>
                  <a:pt x="4029622" y="1003300"/>
                </a:lnTo>
                <a:lnTo>
                  <a:pt x="4004929" y="965200"/>
                </a:lnTo>
                <a:lnTo>
                  <a:pt x="3979490" y="927100"/>
                </a:lnTo>
                <a:lnTo>
                  <a:pt x="3953316" y="901700"/>
                </a:lnTo>
                <a:lnTo>
                  <a:pt x="3926418" y="863600"/>
                </a:lnTo>
                <a:lnTo>
                  <a:pt x="3898806" y="825500"/>
                </a:lnTo>
                <a:lnTo>
                  <a:pt x="3870491" y="787400"/>
                </a:lnTo>
                <a:lnTo>
                  <a:pt x="3841483" y="762000"/>
                </a:lnTo>
                <a:lnTo>
                  <a:pt x="3811793" y="723900"/>
                </a:lnTo>
                <a:lnTo>
                  <a:pt x="3781433" y="685800"/>
                </a:lnTo>
                <a:lnTo>
                  <a:pt x="3750412" y="660400"/>
                </a:lnTo>
                <a:lnTo>
                  <a:pt x="3718741" y="622300"/>
                </a:lnTo>
                <a:lnTo>
                  <a:pt x="3686431" y="596900"/>
                </a:lnTo>
                <a:lnTo>
                  <a:pt x="3653493" y="558800"/>
                </a:lnTo>
                <a:lnTo>
                  <a:pt x="3619937" y="533400"/>
                </a:lnTo>
                <a:lnTo>
                  <a:pt x="3585774" y="508000"/>
                </a:lnTo>
                <a:lnTo>
                  <a:pt x="3551014" y="482600"/>
                </a:lnTo>
                <a:lnTo>
                  <a:pt x="3515669" y="444500"/>
                </a:lnTo>
                <a:lnTo>
                  <a:pt x="3479749" y="419100"/>
                </a:lnTo>
                <a:lnTo>
                  <a:pt x="3443264" y="393700"/>
                </a:lnTo>
                <a:lnTo>
                  <a:pt x="3368645" y="342900"/>
                </a:lnTo>
                <a:lnTo>
                  <a:pt x="3330531" y="317500"/>
                </a:lnTo>
                <a:lnTo>
                  <a:pt x="3291896" y="304800"/>
                </a:lnTo>
                <a:lnTo>
                  <a:pt x="3213103" y="254000"/>
                </a:lnTo>
                <a:close/>
              </a:path>
              <a:path w="4375785" h="4368800">
                <a:moveTo>
                  <a:pt x="2519428" y="25400"/>
                </a:moveTo>
                <a:lnTo>
                  <a:pt x="1855975" y="25400"/>
                </a:lnTo>
                <a:lnTo>
                  <a:pt x="1809775" y="38100"/>
                </a:lnTo>
                <a:lnTo>
                  <a:pt x="2565628" y="38100"/>
                </a:lnTo>
                <a:lnTo>
                  <a:pt x="2519428" y="25400"/>
                </a:lnTo>
                <a:close/>
              </a:path>
              <a:path w="4375785" h="4368800">
                <a:moveTo>
                  <a:pt x="2426083" y="12700"/>
                </a:moveTo>
                <a:lnTo>
                  <a:pt x="1949320" y="12700"/>
                </a:lnTo>
                <a:lnTo>
                  <a:pt x="1902493" y="25400"/>
                </a:lnTo>
                <a:lnTo>
                  <a:pt x="2472910" y="25400"/>
                </a:lnTo>
                <a:lnTo>
                  <a:pt x="2426083" y="12700"/>
                </a:lnTo>
                <a:close/>
              </a:path>
              <a:path w="4375785" h="4368800">
                <a:moveTo>
                  <a:pt x="2331548" y="0"/>
                </a:moveTo>
                <a:lnTo>
                  <a:pt x="2043855" y="0"/>
                </a:lnTo>
                <a:lnTo>
                  <a:pt x="1996444" y="12700"/>
                </a:lnTo>
                <a:lnTo>
                  <a:pt x="2378959" y="12700"/>
                </a:lnTo>
                <a:lnTo>
                  <a:pt x="2331548" y="0"/>
                </a:lnTo>
                <a:close/>
              </a:path>
            </a:pathLst>
          </a:custGeom>
          <a:solidFill>
            <a:srgbClr val="A0B8E0">
              <a:alpha val="1882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37361" y="1108024"/>
            <a:ext cx="442722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86A3D9"/>
                </a:solidFill>
                <a:latin typeface="Arial Black"/>
                <a:cs typeface="Arial Black"/>
              </a:rPr>
              <a:t>ЦЕННОСТИ</a:t>
            </a:r>
            <a:endParaRPr sz="5400">
              <a:latin typeface="Arial Black"/>
              <a:cs typeface="Arial Blac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179820" y="6173723"/>
            <a:ext cx="5707380" cy="0"/>
          </a:xfrm>
          <a:custGeom>
            <a:avLst/>
            <a:gdLst/>
            <a:ahLst/>
            <a:cxnLst/>
            <a:rect l="l" t="t" r="r" b="b"/>
            <a:pathLst>
              <a:path w="5707380">
                <a:moveTo>
                  <a:pt x="0" y="0"/>
                </a:moveTo>
                <a:lnTo>
                  <a:pt x="5707126" y="0"/>
                </a:lnTo>
              </a:path>
            </a:pathLst>
          </a:custGeom>
          <a:ln w="6096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77036" y="5457240"/>
            <a:ext cx="472757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86A3D9"/>
                </a:solidFill>
                <a:uFill>
                  <a:solidFill>
                    <a:srgbClr val="86A3D9"/>
                  </a:solidFill>
                </a:uFill>
                <a:latin typeface="Arial"/>
                <a:cs typeface="Arial"/>
              </a:rPr>
              <a:t>Социальный</a:t>
            </a:r>
            <a:r>
              <a:rPr sz="1800" b="1" u="heavy" spc="-15" dirty="0">
                <a:solidFill>
                  <a:srgbClr val="86A3D9"/>
                </a:solidFill>
                <a:uFill>
                  <a:solidFill>
                    <a:srgbClr val="86A3D9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solidFill>
                  <a:srgbClr val="86A3D9"/>
                </a:solidFill>
                <a:uFill>
                  <a:solidFill>
                    <a:srgbClr val="86A3D9"/>
                  </a:solidFill>
                </a:uFill>
                <a:latin typeface="Arial"/>
                <a:cs typeface="Arial"/>
              </a:rPr>
              <a:t>педагог:</a:t>
            </a:r>
            <a:endParaRPr sz="18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lr>
                <a:srgbClr val="A0B8E0"/>
              </a:buClr>
              <a:buFont typeface="Wingdings"/>
              <a:buChar char=""/>
              <a:tabLst>
                <a:tab pos="299720" algn="l"/>
              </a:tabLst>
            </a:pPr>
            <a:r>
              <a:rPr sz="1800" spc="-5" dirty="0">
                <a:latin typeface="Tahoma"/>
                <a:cs typeface="Tahoma"/>
              </a:rPr>
              <a:t>знакомит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65" dirty="0">
                <a:latin typeface="Tahoma"/>
                <a:cs typeface="Tahoma"/>
              </a:rPr>
              <a:t>с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5" dirty="0">
                <a:latin typeface="Tahoma"/>
                <a:cs typeface="Tahoma"/>
              </a:rPr>
              <a:t>методическими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разработками</a:t>
            </a:r>
            <a:endParaRPr sz="18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Clr>
                <a:srgbClr val="A0B8E0"/>
              </a:buClr>
              <a:buFont typeface="Wingdings"/>
              <a:buChar char=""/>
              <a:tabLst>
                <a:tab pos="299720" algn="l"/>
              </a:tabLst>
            </a:pPr>
            <a:r>
              <a:rPr sz="1800" spc="5" dirty="0">
                <a:latin typeface="Tahoma"/>
                <a:cs typeface="Tahoma"/>
              </a:rPr>
              <a:t>принимает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участие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spc="10" dirty="0">
                <a:latin typeface="Tahoma"/>
                <a:cs typeface="Tahoma"/>
              </a:rPr>
              <a:t>в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проектировании</a:t>
            </a:r>
            <a:endParaRPr sz="1800">
              <a:latin typeface="Tahoma"/>
              <a:cs typeface="Tahoma"/>
            </a:endParaRPr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7991" y="1953767"/>
            <a:ext cx="4626864" cy="28620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168351"/>
            <a:ext cx="8308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2E5496"/>
                </a:solidFill>
                <a:latin typeface="Arial"/>
                <a:cs typeface="Arial"/>
              </a:rPr>
              <a:t>ПРОФИЛАКТИЧЕСКИЕ</a:t>
            </a:r>
            <a:r>
              <a:rPr sz="2800" b="1" spc="5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2E5496"/>
                </a:solidFill>
                <a:latin typeface="Arial"/>
                <a:cs typeface="Arial"/>
              </a:rPr>
              <a:t>НЕДЕЛИ:</a:t>
            </a:r>
            <a:r>
              <a:rPr sz="2800" b="1" spc="16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E5496"/>
                </a:solidFill>
                <a:latin typeface="Arial Black"/>
                <a:cs typeface="Arial Black"/>
              </a:rPr>
              <a:t>КАЛЕНДАРЬ</a:t>
            </a:r>
            <a:endParaRPr sz="2800">
              <a:latin typeface="Arial Black"/>
              <a:cs typeface="Arial Black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5358" y="1459230"/>
            <a:ext cx="11119485" cy="5143500"/>
            <a:chOff x="505358" y="1459230"/>
            <a:chExt cx="11119485" cy="5143500"/>
          </a:xfrm>
        </p:grpSpPr>
        <p:sp>
          <p:nvSpPr>
            <p:cNvPr id="5" name="object 5"/>
            <p:cNvSpPr/>
            <p:nvPr/>
          </p:nvSpPr>
          <p:spPr>
            <a:xfrm>
              <a:off x="505358" y="1459229"/>
              <a:ext cx="11119485" cy="5143500"/>
            </a:xfrm>
            <a:custGeom>
              <a:avLst/>
              <a:gdLst/>
              <a:ahLst/>
              <a:cxnLst/>
              <a:rect l="l" t="t" r="r" b="b"/>
              <a:pathLst>
                <a:path w="11119485" h="5143500">
                  <a:moveTo>
                    <a:pt x="5559526" y="0"/>
                  </a:moveTo>
                  <a:lnTo>
                    <a:pt x="2779776" y="0"/>
                  </a:lnTo>
                  <a:lnTo>
                    <a:pt x="0" y="0"/>
                  </a:lnTo>
                  <a:lnTo>
                    <a:pt x="0" y="1636141"/>
                  </a:lnTo>
                  <a:lnTo>
                    <a:pt x="0" y="3285845"/>
                  </a:lnTo>
                  <a:lnTo>
                    <a:pt x="0" y="5142966"/>
                  </a:lnTo>
                  <a:lnTo>
                    <a:pt x="2779750" y="5142966"/>
                  </a:lnTo>
                  <a:lnTo>
                    <a:pt x="5559526" y="5142966"/>
                  </a:lnTo>
                  <a:lnTo>
                    <a:pt x="5559526" y="3285871"/>
                  </a:lnTo>
                  <a:lnTo>
                    <a:pt x="5559526" y="1636141"/>
                  </a:lnTo>
                  <a:lnTo>
                    <a:pt x="5559526" y="0"/>
                  </a:lnTo>
                  <a:close/>
                </a:path>
                <a:path w="11119485" h="5143500">
                  <a:moveTo>
                    <a:pt x="11119206" y="0"/>
                  </a:moveTo>
                  <a:lnTo>
                    <a:pt x="8339429" y="0"/>
                  </a:lnTo>
                  <a:lnTo>
                    <a:pt x="5559653" y="0"/>
                  </a:lnTo>
                  <a:lnTo>
                    <a:pt x="5559653" y="1636141"/>
                  </a:lnTo>
                  <a:lnTo>
                    <a:pt x="5559653" y="3285845"/>
                  </a:lnTo>
                  <a:lnTo>
                    <a:pt x="5559653" y="5142966"/>
                  </a:lnTo>
                  <a:lnTo>
                    <a:pt x="8339429" y="5142966"/>
                  </a:lnTo>
                  <a:lnTo>
                    <a:pt x="8339429" y="3285871"/>
                  </a:lnTo>
                  <a:lnTo>
                    <a:pt x="11119206" y="3285871"/>
                  </a:lnTo>
                  <a:lnTo>
                    <a:pt x="11119206" y="1636141"/>
                  </a:lnTo>
                  <a:lnTo>
                    <a:pt x="11119206" y="0"/>
                  </a:lnTo>
                  <a:close/>
                </a:path>
              </a:pathLst>
            </a:custGeom>
            <a:solidFill>
              <a:srgbClr val="EA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7304" y="1484375"/>
              <a:ext cx="8639810" cy="3584575"/>
            </a:xfrm>
            <a:custGeom>
              <a:avLst/>
              <a:gdLst/>
              <a:ahLst/>
              <a:cxnLst/>
              <a:rect l="l" t="t" r="r" b="b"/>
              <a:pathLst>
                <a:path w="8639810" h="3584575">
                  <a:moveTo>
                    <a:pt x="288036" y="3440430"/>
                  </a:moveTo>
                  <a:lnTo>
                    <a:pt x="280682" y="3394926"/>
                  </a:lnTo>
                  <a:lnTo>
                    <a:pt x="260248" y="3355390"/>
                  </a:lnTo>
                  <a:lnTo>
                    <a:pt x="229069" y="3324212"/>
                  </a:lnTo>
                  <a:lnTo>
                    <a:pt x="189534" y="3303765"/>
                  </a:lnTo>
                  <a:lnTo>
                    <a:pt x="144018" y="3296412"/>
                  </a:lnTo>
                  <a:lnTo>
                    <a:pt x="98488" y="3303765"/>
                  </a:lnTo>
                  <a:lnTo>
                    <a:pt x="58953" y="3324212"/>
                  </a:lnTo>
                  <a:lnTo>
                    <a:pt x="27774" y="3355390"/>
                  </a:lnTo>
                  <a:lnTo>
                    <a:pt x="7340" y="3394926"/>
                  </a:lnTo>
                  <a:lnTo>
                    <a:pt x="0" y="3440430"/>
                  </a:lnTo>
                  <a:lnTo>
                    <a:pt x="7340" y="3485946"/>
                  </a:lnTo>
                  <a:lnTo>
                    <a:pt x="27774" y="3525482"/>
                  </a:lnTo>
                  <a:lnTo>
                    <a:pt x="58953" y="3556660"/>
                  </a:lnTo>
                  <a:lnTo>
                    <a:pt x="98488" y="3577107"/>
                  </a:lnTo>
                  <a:lnTo>
                    <a:pt x="144018" y="3584448"/>
                  </a:lnTo>
                  <a:lnTo>
                    <a:pt x="189534" y="3577107"/>
                  </a:lnTo>
                  <a:lnTo>
                    <a:pt x="229069" y="3556660"/>
                  </a:lnTo>
                  <a:lnTo>
                    <a:pt x="260248" y="3525469"/>
                  </a:lnTo>
                  <a:lnTo>
                    <a:pt x="280682" y="3485946"/>
                  </a:lnTo>
                  <a:lnTo>
                    <a:pt x="288036" y="3440430"/>
                  </a:lnTo>
                  <a:close/>
                </a:path>
                <a:path w="8639810" h="3584575">
                  <a:moveTo>
                    <a:pt x="288036" y="1805178"/>
                  </a:moveTo>
                  <a:lnTo>
                    <a:pt x="280682" y="1759673"/>
                  </a:lnTo>
                  <a:lnTo>
                    <a:pt x="260248" y="1720138"/>
                  </a:lnTo>
                  <a:lnTo>
                    <a:pt x="229069" y="1688960"/>
                  </a:lnTo>
                  <a:lnTo>
                    <a:pt x="189534" y="1668513"/>
                  </a:lnTo>
                  <a:lnTo>
                    <a:pt x="144018" y="1661160"/>
                  </a:lnTo>
                  <a:lnTo>
                    <a:pt x="98488" y="1668513"/>
                  </a:lnTo>
                  <a:lnTo>
                    <a:pt x="58953" y="1688960"/>
                  </a:lnTo>
                  <a:lnTo>
                    <a:pt x="27774" y="1720138"/>
                  </a:lnTo>
                  <a:lnTo>
                    <a:pt x="7340" y="1759673"/>
                  </a:lnTo>
                  <a:lnTo>
                    <a:pt x="0" y="1805178"/>
                  </a:lnTo>
                  <a:lnTo>
                    <a:pt x="7340" y="1850694"/>
                  </a:lnTo>
                  <a:lnTo>
                    <a:pt x="27774" y="1890217"/>
                  </a:lnTo>
                  <a:lnTo>
                    <a:pt x="58953" y="1921408"/>
                  </a:lnTo>
                  <a:lnTo>
                    <a:pt x="98488" y="1941855"/>
                  </a:lnTo>
                  <a:lnTo>
                    <a:pt x="144018" y="1949196"/>
                  </a:lnTo>
                  <a:lnTo>
                    <a:pt x="189534" y="1941855"/>
                  </a:lnTo>
                  <a:lnTo>
                    <a:pt x="229069" y="1921408"/>
                  </a:lnTo>
                  <a:lnTo>
                    <a:pt x="260248" y="1890217"/>
                  </a:lnTo>
                  <a:lnTo>
                    <a:pt x="280682" y="1850694"/>
                  </a:lnTo>
                  <a:lnTo>
                    <a:pt x="288036" y="1805178"/>
                  </a:lnTo>
                  <a:close/>
                </a:path>
                <a:path w="8639810" h="3584575">
                  <a:moveTo>
                    <a:pt x="288036" y="144018"/>
                  </a:moveTo>
                  <a:lnTo>
                    <a:pt x="280682" y="98513"/>
                  </a:lnTo>
                  <a:lnTo>
                    <a:pt x="260248" y="58978"/>
                  </a:lnTo>
                  <a:lnTo>
                    <a:pt x="229069" y="27800"/>
                  </a:lnTo>
                  <a:lnTo>
                    <a:pt x="189534" y="7353"/>
                  </a:lnTo>
                  <a:lnTo>
                    <a:pt x="144018" y="0"/>
                  </a:lnTo>
                  <a:lnTo>
                    <a:pt x="98488" y="7353"/>
                  </a:lnTo>
                  <a:lnTo>
                    <a:pt x="58953" y="27800"/>
                  </a:lnTo>
                  <a:lnTo>
                    <a:pt x="27774" y="58978"/>
                  </a:lnTo>
                  <a:lnTo>
                    <a:pt x="7340" y="98513"/>
                  </a:lnTo>
                  <a:lnTo>
                    <a:pt x="0" y="144018"/>
                  </a:lnTo>
                  <a:lnTo>
                    <a:pt x="7340" y="189534"/>
                  </a:lnTo>
                  <a:lnTo>
                    <a:pt x="27774" y="229069"/>
                  </a:lnTo>
                  <a:lnTo>
                    <a:pt x="58953" y="260248"/>
                  </a:lnTo>
                  <a:lnTo>
                    <a:pt x="98488" y="280695"/>
                  </a:lnTo>
                  <a:lnTo>
                    <a:pt x="144018" y="288036"/>
                  </a:lnTo>
                  <a:lnTo>
                    <a:pt x="189534" y="280695"/>
                  </a:lnTo>
                  <a:lnTo>
                    <a:pt x="229069" y="260248"/>
                  </a:lnTo>
                  <a:lnTo>
                    <a:pt x="260248" y="229057"/>
                  </a:lnTo>
                  <a:lnTo>
                    <a:pt x="280682" y="189534"/>
                  </a:lnTo>
                  <a:lnTo>
                    <a:pt x="288036" y="144018"/>
                  </a:lnTo>
                  <a:close/>
                </a:path>
                <a:path w="8639810" h="3584575">
                  <a:moveTo>
                    <a:pt x="3086100" y="1805178"/>
                  </a:moveTo>
                  <a:lnTo>
                    <a:pt x="3078746" y="1759673"/>
                  </a:lnTo>
                  <a:lnTo>
                    <a:pt x="3058299" y="1720138"/>
                  </a:lnTo>
                  <a:lnTo>
                    <a:pt x="3027121" y="1688960"/>
                  </a:lnTo>
                  <a:lnTo>
                    <a:pt x="2987586" y="1668513"/>
                  </a:lnTo>
                  <a:lnTo>
                    <a:pt x="2942082" y="1661160"/>
                  </a:lnTo>
                  <a:lnTo>
                    <a:pt x="2896565" y="1668513"/>
                  </a:lnTo>
                  <a:lnTo>
                    <a:pt x="2857042" y="1688960"/>
                  </a:lnTo>
                  <a:lnTo>
                    <a:pt x="2825851" y="1720138"/>
                  </a:lnTo>
                  <a:lnTo>
                    <a:pt x="2805404" y="1759673"/>
                  </a:lnTo>
                  <a:lnTo>
                    <a:pt x="2798051" y="1805178"/>
                  </a:lnTo>
                  <a:lnTo>
                    <a:pt x="2805404" y="1850694"/>
                  </a:lnTo>
                  <a:lnTo>
                    <a:pt x="2825851" y="1890217"/>
                  </a:lnTo>
                  <a:lnTo>
                    <a:pt x="2857042" y="1921408"/>
                  </a:lnTo>
                  <a:lnTo>
                    <a:pt x="2896565" y="1941855"/>
                  </a:lnTo>
                  <a:lnTo>
                    <a:pt x="2942082" y="1949196"/>
                  </a:lnTo>
                  <a:lnTo>
                    <a:pt x="2987586" y="1941855"/>
                  </a:lnTo>
                  <a:lnTo>
                    <a:pt x="3027121" y="1921408"/>
                  </a:lnTo>
                  <a:lnTo>
                    <a:pt x="3058299" y="1890217"/>
                  </a:lnTo>
                  <a:lnTo>
                    <a:pt x="3078746" y="1850694"/>
                  </a:lnTo>
                  <a:lnTo>
                    <a:pt x="3086100" y="1805178"/>
                  </a:lnTo>
                  <a:close/>
                </a:path>
                <a:path w="8639810" h="3584575">
                  <a:moveTo>
                    <a:pt x="3086100" y="144018"/>
                  </a:moveTo>
                  <a:lnTo>
                    <a:pt x="3078746" y="98513"/>
                  </a:lnTo>
                  <a:lnTo>
                    <a:pt x="3058299" y="58978"/>
                  </a:lnTo>
                  <a:lnTo>
                    <a:pt x="3027121" y="27800"/>
                  </a:lnTo>
                  <a:lnTo>
                    <a:pt x="2987586" y="7353"/>
                  </a:lnTo>
                  <a:lnTo>
                    <a:pt x="2942082" y="0"/>
                  </a:lnTo>
                  <a:lnTo>
                    <a:pt x="2896565" y="7353"/>
                  </a:lnTo>
                  <a:lnTo>
                    <a:pt x="2857042" y="27800"/>
                  </a:lnTo>
                  <a:lnTo>
                    <a:pt x="2825851" y="58978"/>
                  </a:lnTo>
                  <a:lnTo>
                    <a:pt x="2805404" y="98513"/>
                  </a:lnTo>
                  <a:lnTo>
                    <a:pt x="2798051" y="144018"/>
                  </a:lnTo>
                  <a:lnTo>
                    <a:pt x="2805404" y="189534"/>
                  </a:lnTo>
                  <a:lnTo>
                    <a:pt x="2825851" y="229069"/>
                  </a:lnTo>
                  <a:lnTo>
                    <a:pt x="2857042" y="260248"/>
                  </a:lnTo>
                  <a:lnTo>
                    <a:pt x="2896565" y="280695"/>
                  </a:lnTo>
                  <a:lnTo>
                    <a:pt x="2942082" y="288036"/>
                  </a:lnTo>
                  <a:lnTo>
                    <a:pt x="2987586" y="280695"/>
                  </a:lnTo>
                  <a:lnTo>
                    <a:pt x="3027121" y="260248"/>
                  </a:lnTo>
                  <a:lnTo>
                    <a:pt x="3058299" y="229057"/>
                  </a:lnTo>
                  <a:lnTo>
                    <a:pt x="3078746" y="189534"/>
                  </a:lnTo>
                  <a:lnTo>
                    <a:pt x="3086100" y="144018"/>
                  </a:lnTo>
                  <a:close/>
                </a:path>
                <a:path w="8639810" h="3584575">
                  <a:moveTo>
                    <a:pt x="3352800" y="3448050"/>
                  </a:moveTo>
                  <a:lnTo>
                    <a:pt x="3345840" y="3404946"/>
                  </a:lnTo>
                  <a:lnTo>
                    <a:pt x="3326473" y="3367506"/>
                  </a:lnTo>
                  <a:lnTo>
                    <a:pt x="3296945" y="3337979"/>
                  </a:lnTo>
                  <a:lnTo>
                    <a:pt x="3259505" y="3318611"/>
                  </a:lnTo>
                  <a:lnTo>
                    <a:pt x="3216402" y="3311652"/>
                  </a:lnTo>
                  <a:lnTo>
                    <a:pt x="2934462" y="3311652"/>
                  </a:lnTo>
                  <a:lnTo>
                    <a:pt x="2891345" y="3318611"/>
                  </a:lnTo>
                  <a:lnTo>
                    <a:pt x="2853906" y="3337979"/>
                  </a:lnTo>
                  <a:lnTo>
                    <a:pt x="2824378" y="3367506"/>
                  </a:lnTo>
                  <a:lnTo>
                    <a:pt x="2805011" y="3404946"/>
                  </a:lnTo>
                  <a:lnTo>
                    <a:pt x="2798051" y="3448050"/>
                  </a:lnTo>
                  <a:lnTo>
                    <a:pt x="2805011" y="3491166"/>
                  </a:lnTo>
                  <a:lnTo>
                    <a:pt x="2824378" y="3528606"/>
                  </a:lnTo>
                  <a:lnTo>
                    <a:pt x="2853906" y="3558133"/>
                  </a:lnTo>
                  <a:lnTo>
                    <a:pt x="2891345" y="3577501"/>
                  </a:lnTo>
                  <a:lnTo>
                    <a:pt x="2934462" y="3584448"/>
                  </a:lnTo>
                  <a:lnTo>
                    <a:pt x="3216402" y="3584448"/>
                  </a:lnTo>
                  <a:lnTo>
                    <a:pt x="3259505" y="3577501"/>
                  </a:lnTo>
                  <a:lnTo>
                    <a:pt x="3296945" y="3558133"/>
                  </a:lnTo>
                  <a:lnTo>
                    <a:pt x="3326473" y="3528606"/>
                  </a:lnTo>
                  <a:lnTo>
                    <a:pt x="3345840" y="3491166"/>
                  </a:lnTo>
                  <a:lnTo>
                    <a:pt x="3352800" y="3448050"/>
                  </a:lnTo>
                  <a:close/>
                </a:path>
                <a:path w="8639810" h="3584575">
                  <a:moveTo>
                    <a:pt x="5884164" y="1805178"/>
                  </a:moveTo>
                  <a:lnTo>
                    <a:pt x="5876810" y="1759673"/>
                  </a:lnTo>
                  <a:lnTo>
                    <a:pt x="5856363" y="1720138"/>
                  </a:lnTo>
                  <a:lnTo>
                    <a:pt x="5825172" y="1688960"/>
                  </a:lnTo>
                  <a:lnTo>
                    <a:pt x="5785650" y="1668513"/>
                  </a:lnTo>
                  <a:lnTo>
                    <a:pt x="5740146" y="1661160"/>
                  </a:lnTo>
                  <a:lnTo>
                    <a:pt x="5694629" y="1668513"/>
                  </a:lnTo>
                  <a:lnTo>
                    <a:pt x="5655107" y="1688960"/>
                  </a:lnTo>
                  <a:lnTo>
                    <a:pt x="5623915" y="1720138"/>
                  </a:lnTo>
                  <a:lnTo>
                    <a:pt x="5603468" y="1759673"/>
                  </a:lnTo>
                  <a:lnTo>
                    <a:pt x="5596128" y="1805178"/>
                  </a:lnTo>
                  <a:lnTo>
                    <a:pt x="5603468" y="1850694"/>
                  </a:lnTo>
                  <a:lnTo>
                    <a:pt x="5623915" y="1890217"/>
                  </a:lnTo>
                  <a:lnTo>
                    <a:pt x="5655107" y="1921408"/>
                  </a:lnTo>
                  <a:lnTo>
                    <a:pt x="5694629" y="1941855"/>
                  </a:lnTo>
                  <a:lnTo>
                    <a:pt x="5740146" y="1949196"/>
                  </a:lnTo>
                  <a:lnTo>
                    <a:pt x="5785650" y="1941855"/>
                  </a:lnTo>
                  <a:lnTo>
                    <a:pt x="5825185" y="1921408"/>
                  </a:lnTo>
                  <a:lnTo>
                    <a:pt x="5856363" y="1890217"/>
                  </a:lnTo>
                  <a:lnTo>
                    <a:pt x="5876810" y="1850694"/>
                  </a:lnTo>
                  <a:lnTo>
                    <a:pt x="5884164" y="1805178"/>
                  </a:lnTo>
                  <a:close/>
                </a:path>
                <a:path w="8639810" h="3584575">
                  <a:moveTo>
                    <a:pt x="5893308" y="144018"/>
                  </a:moveTo>
                  <a:lnTo>
                    <a:pt x="5885954" y="98513"/>
                  </a:lnTo>
                  <a:lnTo>
                    <a:pt x="5865507" y="58978"/>
                  </a:lnTo>
                  <a:lnTo>
                    <a:pt x="5834329" y="27800"/>
                  </a:lnTo>
                  <a:lnTo>
                    <a:pt x="5794794" y="7353"/>
                  </a:lnTo>
                  <a:lnTo>
                    <a:pt x="5749290" y="0"/>
                  </a:lnTo>
                  <a:lnTo>
                    <a:pt x="5703773" y="7353"/>
                  </a:lnTo>
                  <a:lnTo>
                    <a:pt x="5664251" y="27800"/>
                  </a:lnTo>
                  <a:lnTo>
                    <a:pt x="5633059" y="58978"/>
                  </a:lnTo>
                  <a:lnTo>
                    <a:pt x="5612612" y="98513"/>
                  </a:lnTo>
                  <a:lnTo>
                    <a:pt x="5605272" y="144018"/>
                  </a:lnTo>
                  <a:lnTo>
                    <a:pt x="5612612" y="189534"/>
                  </a:lnTo>
                  <a:lnTo>
                    <a:pt x="5633059" y="229069"/>
                  </a:lnTo>
                  <a:lnTo>
                    <a:pt x="5664251" y="260248"/>
                  </a:lnTo>
                  <a:lnTo>
                    <a:pt x="5703773" y="280695"/>
                  </a:lnTo>
                  <a:lnTo>
                    <a:pt x="5749290" y="288036"/>
                  </a:lnTo>
                  <a:lnTo>
                    <a:pt x="5794794" y="280695"/>
                  </a:lnTo>
                  <a:lnTo>
                    <a:pt x="5834329" y="260248"/>
                  </a:lnTo>
                  <a:lnTo>
                    <a:pt x="5865507" y="229057"/>
                  </a:lnTo>
                  <a:lnTo>
                    <a:pt x="5885954" y="189534"/>
                  </a:lnTo>
                  <a:lnTo>
                    <a:pt x="5893308" y="144018"/>
                  </a:lnTo>
                  <a:close/>
                </a:path>
                <a:path w="8639810" h="3584575">
                  <a:moveTo>
                    <a:pt x="6140196" y="3448050"/>
                  </a:moveTo>
                  <a:lnTo>
                    <a:pt x="6133236" y="3404946"/>
                  </a:lnTo>
                  <a:lnTo>
                    <a:pt x="6113869" y="3367506"/>
                  </a:lnTo>
                  <a:lnTo>
                    <a:pt x="6084341" y="3337979"/>
                  </a:lnTo>
                  <a:lnTo>
                    <a:pt x="6046902" y="3318611"/>
                  </a:lnTo>
                  <a:lnTo>
                    <a:pt x="6003798" y="3311652"/>
                  </a:lnTo>
                  <a:lnTo>
                    <a:pt x="5721858" y="3311652"/>
                  </a:lnTo>
                  <a:lnTo>
                    <a:pt x="5678741" y="3318611"/>
                  </a:lnTo>
                  <a:lnTo>
                    <a:pt x="5641302" y="3337979"/>
                  </a:lnTo>
                  <a:lnTo>
                    <a:pt x="5611774" y="3367506"/>
                  </a:lnTo>
                  <a:lnTo>
                    <a:pt x="5592407" y="3404946"/>
                  </a:lnTo>
                  <a:lnTo>
                    <a:pt x="5585460" y="3448050"/>
                  </a:lnTo>
                  <a:lnTo>
                    <a:pt x="5592407" y="3491166"/>
                  </a:lnTo>
                  <a:lnTo>
                    <a:pt x="5611774" y="3528606"/>
                  </a:lnTo>
                  <a:lnTo>
                    <a:pt x="5641302" y="3558133"/>
                  </a:lnTo>
                  <a:lnTo>
                    <a:pt x="5678741" y="3577501"/>
                  </a:lnTo>
                  <a:lnTo>
                    <a:pt x="5721858" y="3584448"/>
                  </a:lnTo>
                  <a:lnTo>
                    <a:pt x="6003798" y="3584448"/>
                  </a:lnTo>
                  <a:lnTo>
                    <a:pt x="6046902" y="3577501"/>
                  </a:lnTo>
                  <a:lnTo>
                    <a:pt x="6084341" y="3558133"/>
                  </a:lnTo>
                  <a:lnTo>
                    <a:pt x="6113869" y="3528606"/>
                  </a:lnTo>
                  <a:lnTo>
                    <a:pt x="6133236" y="3491166"/>
                  </a:lnTo>
                  <a:lnTo>
                    <a:pt x="6140196" y="3448050"/>
                  </a:lnTo>
                  <a:close/>
                </a:path>
                <a:path w="8639810" h="3584575">
                  <a:moveTo>
                    <a:pt x="8634984" y="1805178"/>
                  </a:moveTo>
                  <a:lnTo>
                    <a:pt x="8627631" y="1759673"/>
                  </a:lnTo>
                  <a:lnTo>
                    <a:pt x="8607184" y="1720138"/>
                  </a:lnTo>
                  <a:lnTo>
                    <a:pt x="8576005" y="1688960"/>
                  </a:lnTo>
                  <a:lnTo>
                    <a:pt x="8536470" y="1668513"/>
                  </a:lnTo>
                  <a:lnTo>
                    <a:pt x="8490966" y="1661160"/>
                  </a:lnTo>
                  <a:lnTo>
                    <a:pt x="8445449" y="1668513"/>
                  </a:lnTo>
                  <a:lnTo>
                    <a:pt x="8405927" y="1688960"/>
                  </a:lnTo>
                  <a:lnTo>
                    <a:pt x="8374735" y="1720138"/>
                  </a:lnTo>
                  <a:lnTo>
                    <a:pt x="8354288" y="1759673"/>
                  </a:lnTo>
                  <a:lnTo>
                    <a:pt x="8346948" y="1805178"/>
                  </a:lnTo>
                  <a:lnTo>
                    <a:pt x="8354288" y="1850694"/>
                  </a:lnTo>
                  <a:lnTo>
                    <a:pt x="8374735" y="1890217"/>
                  </a:lnTo>
                  <a:lnTo>
                    <a:pt x="8405927" y="1921408"/>
                  </a:lnTo>
                  <a:lnTo>
                    <a:pt x="8445449" y="1941855"/>
                  </a:lnTo>
                  <a:lnTo>
                    <a:pt x="8490966" y="1949196"/>
                  </a:lnTo>
                  <a:lnTo>
                    <a:pt x="8536470" y="1941855"/>
                  </a:lnTo>
                  <a:lnTo>
                    <a:pt x="8576005" y="1921408"/>
                  </a:lnTo>
                  <a:lnTo>
                    <a:pt x="8607184" y="1890217"/>
                  </a:lnTo>
                  <a:lnTo>
                    <a:pt x="8627631" y="1850694"/>
                  </a:lnTo>
                  <a:lnTo>
                    <a:pt x="8634984" y="1805178"/>
                  </a:lnTo>
                  <a:close/>
                </a:path>
                <a:path w="8639810" h="3584575">
                  <a:moveTo>
                    <a:pt x="8639556" y="156210"/>
                  </a:moveTo>
                  <a:lnTo>
                    <a:pt x="8632203" y="110705"/>
                  </a:lnTo>
                  <a:lnTo>
                    <a:pt x="8611756" y="71170"/>
                  </a:lnTo>
                  <a:lnTo>
                    <a:pt x="8580577" y="39992"/>
                  </a:lnTo>
                  <a:lnTo>
                    <a:pt x="8541042" y="19545"/>
                  </a:lnTo>
                  <a:lnTo>
                    <a:pt x="8495538" y="12192"/>
                  </a:lnTo>
                  <a:lnTo>
                    <a:pt x="8450021" y="19545"/>
                  </a:lnTo>
                  <a:lnTo>
                    <a:pt x="8410499" y="39992"/>
                  </a:lnTo>
                  <a:lnTo>
                    <a:pt x="8379307" y="71183"/>
                  </a:lnTo>
                  <a:lnTo>
                    <a:pt x="8358860" y="110705"/>
                  </a:lnTo>
                  <a:lnTo>
                    <a:pt x="8351520" y="156210"/>
                  </a:lnTo>
                  <a:lnTo>
                    <a:pt x="8358860" y="201726"/>
                  </a:lnTo>
                  <a:lnTo>
                    <a:pt x="8379307" y="241261"/>
                  </a:lnTo>
                  <a:lnTo>
                    <a:pt x="8410499" y="272440"/>
                  </a:lnTo>
                  <a:lnTo>
                    <a:pt x="8450021" y="292887"/>
                  </a:lnTo>
                  <a:lnTo>
                    <a:pt x="8495538" y="300228"/>
                  </a:lnTo>
                  <a:lnTo>
                    <a:pt x="8541042" y="292887"/>
                  </a:lnTo>
                  <a:lnTo>
                    <a:pt x="8580577" y="272440"/>
                  </a:lnTo>
                  <a:lnTo>
                    <a:pt x="8611756" y="241249"/>
                  </a:lnTo>
                  <a:lnTo>
                    <a:pt x="8632203" y="201726"/>
                  </a:lnTo>
                  <a:lnTo>
                    <a:pt x="8639556" y="1562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99008" y="1452880"/>
          <a:ext cx="11120119" cy="5142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0030"/>
                <a:gridCol w="2780030"/>
                <a:gridCol w="2780030"/>
                <a:gridCol w="2780029"/>
              </a:tblGrid>
              <a:tr h="1636141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16954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02.09.2023</a:t>
                      </a: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08.09.2023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71755" marR="4635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spc="20" dirty="0">
                          <a:latin typeface="Tahoma"/>
                          <a:cs typeface="Tahoma"/>
                        </a:rPr>
                        <a:t>Неделя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профилактики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э</a:t>
                      </a:r>
                      <a:r>
                        <a:rPr sz="1400" spc="1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ст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ре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з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40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4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еррор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з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а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71755" marR="873125">
                        <a:lnSpc>
                          <a:spcPts val="1639"/>
                        </a:lnSpc>
                        <a:spcBef>
                          <a:spcPts val="85"/>
                        </a:spcBef>
                      </a:pP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«Когда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чужая </a:t>
                      </a:r>
                      <a:r>
                        <a:rPr sz="14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боль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становится</a:t>
                      </a:r>
                      <a:r>
                        <a:rPr sz="14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своей...»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19685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13.11.2023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20.11.2023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 marR="44386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spc="20" dirty="0">
                          <a:latin typeface="Tahoma"/>
                          <a:cs typeface="Tahoma"/>
                        </a:rPr>
                        <a:t>Неделя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профилактики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э</a:t>
                      </a:r>
                      <a:r>
                        <a:rPr sz="1400" spc="1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ст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ре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з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40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4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еррор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з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а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ts val="1645"/>
                        </a:lnSpc>
                      </a:pP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«Единство</a:t>
                      </a:r>
                      <a:r>
                        <a:rPr sz="14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4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многообразии»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17145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09.10.2023</a:t>
                      </a: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15.10.2023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 marR="60007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spc="20" dirty="0">
                          <a:latin typeface="Tahoma"/>
                          <a:cs typeface="Tahoma"/>
                        </a:rPr>
                        <a:t>Неделя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профилактики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употребления</a:t>
                      </a:r>
                      <a:r>
                        <a:rPr sz="14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алкоголя</a:t>
                      </a:r>
                      <a:r>
                        <a:rPr sz="14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400" spc="-4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табакокурения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«Будущее</a:t>
                      </a:r>
                      <a:r>
                        <a:rPr sz="1400" b="1" spc="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4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моих</a:t>
                      </a:r>
                      <a:r>
                        <a:rPr sz="14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руках!»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4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18542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27.11.2023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04.12.2023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 marR="26733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spc="20" dirty="0">
                          <a:latin typeface="Tahoma"/>
                          <a:cs typeface="Tahoma"/>
                        </a:rPr>
                        <a:t>Неделя</a:t>
                      </a:r>
                      <a:r>
                        <a:rPr sz="14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профилактики</a:t>
                      </a:r>
                      <a:r>
                        <a:rPr sz="14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75" dirty="0">
                          <a:latin typeface="Tahoma"/>
                          <a:cs typeface="Tahoma"/>
                        </a:rPr>
                        <a:t>ВИЧ</a:t>
                      </a:r>
                      <a:r>
                        <a:rPr sz="14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400" spc="-4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пропаганды </a:t>
                      </a:r>
                      <a:r>
                        <a:rPr sz="1400" spc="10" dirty="0">
                          <a:latin typeface="Tahoma"/>
                          <a:cs typeface="Tahoma"/>
                        </a:rPr>
                        <a:t>нравственных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25" dirty="0">
                          <a:latin typeface="Tahoma"/>
                          <a:cs typeface="Tahoma"/>
                        </a:rPr>
                        <a:t>семейных</a:t>
                      </a:r>
                      <a:r>
                        <a:rPr sz="14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ценностей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«Здоровая</a:t>
                      </a:r>
                      <a:r>
                        <a:rPr sz="14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семья»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649729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5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13081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01.04.2024</a:t>
                      </a: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08.04.2024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ts val="1660"/>
                        </a:lnSpc>
                        <a:spcBef>
                          <a:spcPts val="600"/>
                        </a:spcBef>
                      </a:pPr>
                      <a:r>
                        <a:rPr sz="1400" spc="20" dirty="0">
                          <a:latin typeface="Tahoma"/>
                          <a:cs typeface="Tahoma"/>
                        </a:rPr>
                        <a:t>Неделя</a:t>
                      </a:r>
                      <a:r>
                        <a:rPr sz="140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10" dirty="0">
                          <a:latin typeface="Tahoma"/>
                          <a:cs typeface="Tahoma"/>
                        </a:rPr>
                        <a:t>здоровья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660"/>
                        </a:lnSpc>
                      </a:pP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«Здоровье</a:t>
                      </a:r>
                      <a:r>
                        <a:rPr sz="14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4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всех!»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6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14351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20.11.2023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25.11.2023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ts val="1660"/>
                        </a:lnSpc>
                        <a:spcBef>
                          <a:spcPts val="600"/>
                        </a:spcBef>
                      </a:pPr>
                      <a:r>
                        <a:rPr sz="1400" spc="20" dirty="0">
                          <a:latin typeface="Tahoma"/>
                          <a:cs typeface="Tahoma"/>
                        </a:rPr>
                        <a:t>Неделя</a:t>
                      </a:r>
                      <a:r>
                        <a:rPr sz="14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правовых</a:t>
                      </a:r>
                      <a:r>
                        <a:rPr sz="14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знаний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ts val="1660"/>
                        </a:lnSpc>
                      </a:pP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«Равноправие»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7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11.12.2023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15.12.2023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ts val="1660"/>
                        </a:lnSpc>
                        <a:spcBef>
                          <a:spcPts val="600"/>
                        </a:spcBef>
                      </a:pPr>
                      <a:r>
                        <a:rPr sz="1400" spc="20" dirty="0">
                          <a:latin typeface="Tahoma"/>
                          <a:cs typeface="Tahoma"/>
                        </a:rPr>
                        <a:t>Неделя</a:t>
                      </a:r>
                      <a:r>
                        <a:rPr sz="1400" spc="-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профилактики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ts val="1660"/>
                        </a:lnSpc>
                      </a:pPr>
                      <a:r>
                        <a:rPr sz="1400" spc="-5" dirty="0">
                          <a:latin typeface="Tahoma"/>
                          <a:cs typeface="Tahoma"/>
                        </a:rPr>
                        <a:t>«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Имею</a:t>
                      </a:r>
                      <a:r>
                        <a:rPr sz="14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право</a:t>
                      </a:r>
                      <a:r>
                        <a:rPr sz="14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14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обязан»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8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13208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22.01.2024</a:t>
                      </a: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29.01.2024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 marR="81661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400" spc="-10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400" spc="-4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</a:t>
                      </a:r>
                      <a:r>
                        <a:rPr sz="1400" spc="-55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я</a:t>
                      </a:r>
                      <a:r>
                        <a:rPr sz="14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профила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кт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ки  интернет-зависимости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ts val="1645"/>
                        </a:lnSpc>
                      </a:pP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«OFFLINE»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85709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9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13081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26.02.2024</a:t>
                      </a: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04.03.2024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 marR="24574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spc="20" dirty="0">
                          <a:latin typeface="Tahoma"/>
                          <a:cs typeface="Tahoma"/>
                        </a:rPr>
                        <a:t>Неделя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профилактики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употребления психоактивных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20" dirty="0">
                          <a:latin typeface="Tahoma"/>
                          <a:cs typeface="Tahoma"/>
                        </a:rPr>
                        <a:t>веществ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ts val="1645"/>
                        </a:lnSpc>
                      </a:pP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«Независимое</a:t>
                      </a:r>
                      <a:r>
                        <a:rPr sz="14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детство»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800" spc="1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10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1314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15.04.2024</a:t>
                      </a: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22.04.2024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 marR="820419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spc="-10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400" spc="-4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</a:t>
                      </a:r>
                      <a:r>
                        <a:rPr sz="1400" spc="-55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я</a:t>
                      </a:r>
                      <a:r>
                        <a:rPr sz="14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профила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кт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ки 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ме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аль</a:t>
                      </a:r>
                      <a:r>
                        <a:rPr sz="1400" spc="-10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400" spc="-35" dirty="0">
                          <a:latin typeface="Tahoma"/>
                          <a:cs typeface="Tahoma"/>
                        </a:rPr>
                        <a:t>г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40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35" dirty="0">
                          <a:latin typeface="Tahoma"/>
                          <a:cs typeface="Tahoma"/>
                        </a:rPr>
                        <a:t>з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доровья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ts val="1645"/>
                        </a:lnSpc>
                      </a:pP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«Неделя</a:t>
                      </a:r>
                      <a:r>
                        <a:rPr sz="14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психологии»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800" spc="-125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11</a:t>
                      </a:r>
                      <a:endParaRPr sz="1800">
                        <a:latin typeface="Tahoma"/>
                        <a:cs typeface="Tahoma"/>
                      </a:endParaRPr>
                    </a:p>
                    <a:p>
                      <a:pPr marL="1314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13.05.2024</a:t>
                      </a: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19.05.2024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ts val="1660"/>
                        </a:lnSpc>
                        <a:spcBef>
                          <a:spcPts val="605"/>
                        </a:spcBef>
                      </a:pPr>
                      <a:r>
                        <a:rPr sz="1400" spc="20" dirty="0">
                          <a:latin typeface="Tahoma"/>
                          <a:cs typeface="Tahoma"/>
                        </a:rPr>
                        <a:t>Неделя</a:t>
                      </a:r>
                      <a:r>
                        <a:rPr sz="14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профилактики</a:t>
                      </a:r>
                      <a:r>
                        <a:rPr sz="14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25" dirty="0">
                          <a:latin typeface="Tahoma"/>
                          <a:cs typeface="Tahoma"/>
                        </a:rPr>
                        <a:t>ДТП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ts val="1660"/>
                        </a:lnSpc>
                      </a:pPr>
                      <a:r>
                        <a:rPr sz="1400" spc="-10" dirty="0">
                          <a:latin typeface="Tahoma"/>
                          <a:cs typeface="Tahoma"/>
                        </a:rPr>
                        <a:t>«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Внимание,</a:t>
                      </a:r>
                      <a:r>
                        <a:rPr sz="14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дорога!»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505968" y="678180"/>
            <a:ext cx="5355590" cy="649605"/>
          </a:xfrm>
          <a:custGeom>
            <a:avLst/>
            <a:gdLst/>
            <a:ahLst/>
            <a:cxnLst/>
            <a:rect l="l" t="t" r="r" b="b"/>
            <a:pathLst>
              <a:path w="5355590" h="649605">
                <a:moveTo>
                  <a:pt x="5030724" y="0"/>
                </a:moveTo>
                <a:lnTo>
                  <a:pt x="324612" y="0"/>
                </a:lnTo>
                <a:lnTo>
                  <a:pt x="276644" y="3518"/>
                </a:lnTo>
                <a:lnTo>
                  <a:pt x="230861" y="13740"/>
                </a:lnTo>
                <a:lnTo>
                  <a:pt x="187765" y="30162"/>
                </a:lnTo>
                <a:lnTo>
                  <a:pt x="147859" y="52285"/>
                </a:lnTo>
                <a:lnTo>
                  <a:pt x="111644" y="79606"/>
                </a:lnTo>
                <a:lnTo>
                  <a:pt x="79623" y="111624"/>
                </a:lnTo>
                <a:lnTo>
                  <a:pt x="52298" y="147837"/>
                </a:lnTo>
                <a:lnTo>
                  <a:pt x="30171" y="187743"/>
                </a:lnTo>
                <a:lnTo>
                  <a:pt x="13744" y="230843"/>
                </a:lnTo>
                <a:lnTo>
                  <a:pt x="3519" y="276632"/>
                </a:lnTo>
                <a:lnTo>
                  <a:pt x="0" y="324612"/>
                </a:lnTo>
                <a:lnTo>
                  <a:pt x="3519" y="372591"/>
                </a:lnTo>
                <a:lnTo>
                  <a:pt x="13744" y="418380"/>
                </a:lnTo>
                <a:lnTo>
                  <a:pt x="30171" y="461480"/>
                </a:lnTo>
                <a:lnTo>
                  <a:pt x="52298" y="501386"/>
                </a:lnTo>
                <a:lnTo>
                  <a:pt x="79623" y="537599"/>
                </a:lnTo>
                <a:lnTo>
                  <a:pt x="111644" y="569617"/>
                </a:lnTo>
                <a:lnTo>
                  <a:pt x="147859" y="596938"/>
                </a:lnTo>
                <a:lnTo>
                  <a:pt x="187765" y="619061"/>
                </a:lnTo>
                <a:lnTo>
                  <a:pt x="230861" y="635483"/>
                </a:lnTo>
                <a:lnTo>
                  <a:pt x="276644" y="645705"/>
                </a:lnTo>
                <a:lnTo>
                  <a:pt x="324612" y="649224"/>
                </a:lnTo>
                <a:lnTo>
                  <a:pt x="5030724" y="649224"/>
                </a:lnTo>
                <a:lnTo>
                  <a:pt x="5078703" y="645705"/>
                </a:lnTo>
                <a:lnTo>
                  <a:pt x="5124492" y="635483"/>
                </a:lnTo>
                <a:lnTo>
                  <a:pt x="5167592" y="619061"/>
                </a:lnTo>
                <a:lnTo>
                  <a:pt x="5207498" y="596938"/>
                </a:lnTo>
                <a:lnTo>
                  <a:pt x="5243711" y="569617"/>
                </a:lnTo>
                <a:lnTo>
                  <a:pt x="5275729" y="537599"/>
                </a:lnTo>
                <a:lnTo>
                  <a:pt x="5303050" y="501386"/>
                </a:lnTo>
                <a:lnTo>
                  <a:pt x="5325173" y="461480"/>
                </a:lnTo>
                <a:lnTo>
                  <a:pt x="5341595" y="418380"/>
                </a:lnTo>
                <a:lnTo>
                  <a:pt x="5351817" y="372591"/>
                </a:lnTo>
                <a:lnTo>
                  <a:pt x="5355335" y="324612"/>
                </a:lnTo>
                <a:lnTo>
                  <a:pt x="5351817" y="276632"/>
                </a:lnTo>
                <a:lnTo>
                  <a:pt x="5341595" y="230843"/>
                </a:lnTo>
                <a:lnTo>
                  <a:pt x="5325173" y="187743"/>
                </a:lnTo>
                <a:lnTo>
                  <a:pt x="5303050" y="147837"/>
                </a:lnTo>
                <a:lnTo>
                  <a:pt x="5275729" y="111624"/>
                </a:lnTo>
                <a:lnTo>
                  <a:pt x="5243711" y="79606"/>
                </a:lnTo>
                <a:lnTo>
                  <a:pt x="5207498" y="52285"/>
                </a:lnTo>
                <a:lnTo>
                  <a:pt x="5167592" y="30162"/>
                </a:lnTo>
                <a:lnTo>
                  <a:pt x="5124492" y="13740"/>
                </a:lnTo>
                <a:lnTo>
                  <a:pt x="5078703" y="3518"/>
                </a:lnTo>
                <a:lnTo>
                  <a:pt x="5030724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43861" y="714502"/>
            <a:ext cx="3368040" cy="56832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2110"/>
              </a:lnSpc>
              <a:spcBef>
                <a:spcPts val="21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магистральных</a:t>
            </a:r>
            <a:r>
              <a:rPr sz="1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направлений </a:t>
            </a:r>
            <a:r>
              <a:rPr sz="1800" b="1" spc="-4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профилактики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26591" y="705612"/>
            <a:ext cx="901065" cy="576580"/>
          </a:xfrm>
          <a:custGeom>
            <a:avLst/>
            <a:gdLst/>
            <a:ahLst/>
            <a:cxnLst/>
            <a:rect l="l" t="t" r="r" b="b"/>
            <a:pathLst>
              <a:path w="901064" h="576580">
                <a:moveTo>
                  <a:pt x="612648" y="0"/>
                </a:moveTo>
                <a:lnTo>
                  <a:pt x="288036" y="0"/>
                </a:lnTo>
                <a:lnTo>
                  <a:pt x="241314" y="3768"/>
                </a:lnTo>
                <a:lnTo>
                  <a:pt x="196993" y="14679"/>
                </a:lnTo>
                <a:lnTo>
                  <a:pt x="155665" y="32140"/>
                </a:lnTo>
                <a:lnTo>
                  <a:pt x="117924" y="55558"/>
                </a:lnTo>
                <a:lnTo>
                  <a:pt x="84362" y="84343"/>
                </a:lnTo>
                <a:lnTo>
                  <a:pt x="55573" y="117902"/>
                </a:lnTo>
                <a:lnTo>
                  <a:pt x="32149" y="155643"/>
                </a:lnTo>
                <a:lnTo>
                  <a:pt x="14684" y="196973"/>
                </a:lnTo>
                <a:lnTo>
                  <a:pt x="3769" y="241302"/>
                </a:lnTo>
                <a:lnTo>
                  <a:pt x="0" y="288036"/>
                </a:lnTo>
                <a:lnTo>
                  <a:pt x="3769" y="334769"/>
                </a:lnTo>
                <a:lnTo>
                  <a:pt x="14684" y="379098"/>
                </a:lnTo>
                <a:lnTo>
                  <a:pt x="32149" y="420428"/>
                </a:lnTo>
                <a:lnTo>
                  <a:pt x="55573" y="458169"/>
                </a:lnTo>
                <a:lnTo>
                  <a:pt x="84362" y="491728"/>
                </a:lnTo>
                <a:lnTo>
                  <a:pt x="117924" y="520513"/>
                </a:lnTo>
                <a:lnTo>
                  <a:pt x="155665" y="543931"/>
                </a:lnTo>
                <a:lnTo>
                  <a:pt x="196993" y="561392"/>
                </a:lnTo>
                <a:lnTo>
                  <a:pt x="241314" y="572303"/>
                </a:lnTo>
                <a:lnTo>
                  <a:pt x="288036" y="576072"/>
                </a:lnTo>
                <a:lnTo>
                  <a:pt x="612648" y="576072"/>
                </a:lnTo>
                <a:lnTo>
                  <a:pt x="659381" y="572303"/>
                </a:lnTo>
                <a:lnTo>
                  <a:pt x="703710" y="561392"/>
                </a:lnTo>
                <a:lnTo>
                  <a:pt x="745040" y="543931"/>
                </a:lnTo>
                <a:lnTo>
                  <a:pt x="782781" y="520513"/>
                </a:lnTo>
                <a:lnTo>
                  <a:pt x="816340" y="491728"/>
                </a:lnTo>
                <a:lnTo>
                  <a:pt x="845125" y="458169"/>
                </a:lnTo>
                <a:lnTo>
                  <a:pt x="868543" y="420428"/>
                </a:lnTo>
                <a:lnTo>
                  <a:pt x="886004" y="379098"/>
                </a:lnTo>
                <a:lnTo>
                  <a:pt x="896915" y="334769"/>
                </a:lnTo>
                <a:lnTo>
                  <a:pt x="900684" y="288036"/>
                </a:lnTo>
                <a:lnTo>
                  <a:pt x="896915" y="241302"/>
                </a:lnTo>
                <a:lnTo>
                  <a:pt x="886004" y="196973"/>
                </a:lnTo>
                <a:lnTo>
                  <a:pt x="868543" y="155643"/>
                </a:lnTo>
                <a:lnTo>
                  <a:pt x="845125" y="117902"/>
                </a:lnTo>
                <a:lnTo>
                  <a:pt x="816340" y="84343"/>
                </a:lnTo>
                <a:lnTo>
                  <a:pt x="782781" y="55558"/>
                </a:lnTo>
                <a:lnTo>
                  <a:pt x="745040" y="32140"/>
                </a:lnTo>
                <a:lnTo>
                  <a:pt x="703710" y="14679"/>
                </a:lnTo>
                <a:lnTo>
                  <a:pt x="659381" y="3768"/>
                </a:lnTo>
                <a:lnTo>
                  <a:pt x="6126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207719" y="635965"/>
            <a:ext cx="3371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C00000"/>
                </a:solidFill>
                <a:latin typeface="Arial"/>
                <a:cs typeface="Arial"/>
              </a:rPr>
              <a:t>8</a:t>
            </a:r>
            <a:endParaRPr sz="4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208776" y="675131"/>
            <a:ext cx="5355590" cy="647700"/>
          </a:xfrm>
          <a:custGeom>
            <a:avLst/>
            <a:gdLst/>
            <a:ahLst/>
            <a:cxnLst/>
            <a:rect l="l" t="t" r="r" b="b"/>
            <a:pathLst>
              <a:path w="5355590" h="647700">
                <a:moveTo>
                  <a:pt x="5031485" y="0"/>
                </a:moveTo>
                <a:lnTo>
                  <a:pt x="323850" y="0"/>
                </a:lnTo>
                <a:lnTo>
                  <a:pt x="276003" y="3512"/>
                </a:lnTo>
                <a:lnTo>
                  <a:pt x="230332" y="13714"/>
                </a:lnTo>
                <a:lnTo>
                  <a:pt x="187340" y="30106"/>
                </a:lnTo>
                <a:lnTo>
                  <a:pt x="147528" y="52184"/>
                </a:lnTo>
                <a:lnTo>
                  <a:pt x="111397" y="79448"/>
                </a:lnTo>
                <a:lnTo>
                  <a:pt x="79448" y="111397"/>
                </a:lnTo>
                <a:lnTo>
                  <a:pt x="52184" y="147528"/>
                </a:lnTo>
                <a:lnTo>
                  <a:pt x="30106" y="187340"/>
                </a:lnTo>
                <a:lnTo>
                  <a:pt x="13714" y="230332"/>
                </a:lnTo>
                <a:lnTo>
                  <a:pt x="3512" y="276003"/>
                </a:lnTo>
                <a:lnTo>
                  <a:pt x="0" y="323850"/>
                </a:lnTo>
                <a:lnTo>
                  <a:pt x="3512" y="371696"/>
                </a:lnTo>
                <a:lnTo>
                  <a:pt x="13714" y="417367"/>
                </a:lnTo>
                <a:lnTo>
                  <a:pt x="30106" y="460359"/>
                </a:lnTo>
                <a:lnTo>
                  <a:pt x="52184" y="500171"/>
                </a:lnTo>
                <a:lnTo>
                  <a:pt x="79448" y="536302"/>
                </a:lnTo>
                <a:lnTo>
                  <a:pt x="111397" y="568251"/>
                </a:lnTo>
                <a:lnTo>
                  <a:pt x="147528" y="595515"/>
                </a:lnTo>
                <a:lnTo>
                  <a:pt x="187340" y="617593"/>
                </a:lnTo>
                <a:lnTo>
                  <a:pt x="230332" y="633985"/>
                </a:lnTo>
                <a:lnTo>
                  <a:pt x="276003" y="644187"/>
                </a:lnTo>
                <a:lnTo>
                  <a:pt x="323850" y="647700"/>
                </a:lnTo>
                <a:lnTo>
                  <a:pt x="5031485" y="647700"/>
                </a:lnTo>
                <a:lnTo>
                  <a:pt x="5079332" y="644187"/>
                </a:lnTo>
                <a:lnTo>
                  <a:pt x="5125003" y="633985"/>
                </a:lnTo>
                <a:lnTo>
                  <a:pt x="5167995" y="617593"/>
                </a:lnTo>
                <a:lnTo>
                  <a:pt x="5207807" y="595515"/>
                </a:lnTo>
                <a:lnTo>
                  <a:pt x="5243938" y="568251"/>
                </a:lnTo>
                <a:lnTo>
                  <a:pt x="5275887" y="536302"/>
                </a:lnTo>
                <a:lnTo>
                  <a:pt x="5303151" y="500171"/>
                </a:lnTo>
                <a:lnTo>
                  <a:pt x="5325229" y="460359"/>
                </a:lnTo>
                <a:lnTo>
                  <a:pt x="5341621" y="417367"/>
                </a:lnTo>
                <a:lnTo>
                  <a:pt x="5351823" y="371696"/>
                </a:lnTo>
                <a:lnTo>
                  <a:pt x="5355335" y="323850"/>
                </a:lnTo>
                <a:lnTo>
                  <a:pt x="5351823" y="276003"/>
                </a:lnTo>
                <a:lnTo>
                  <a:pt x="5341621" y="230332"/>
                </a:lnTo>
                <a:lnTo>
                  <a:pt x="5325229" y="187340"/>
                </a:lnTo>
                <a:lnTo>
                  <a:pt x="5303151" y="147528"/>
                </a:lnTo>
                <a:lnTo>
                  <a:pt x="5275887" y="111397"/>
                </a:lnTo>
                <a:lnTo>
                  <a:pt x="5243938" y="79448"/>
                </a:lnTo>
                <a:lnTo>
                  <a:pt x="5207807" y="52184"/>
                </a:lnTo>
                <a:lnTo>
                  <a:pt x="5167995" y="30106"/>
                </a:lnTo>
                <a:lnTo>
                  <a:pt x="5125003" y="13714"/>
                </a:lnTo>
                <a:lnTo>
                  <a:pt x="5079332" y="3512"/>
                </a:lnTo>
                <a:lnTo>
                  <a:pt x="5031485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647813" y="709929"/>
            <a:ext cx="21844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800" b="1" spc="-35" dirty="0">
                <a:solidFill>
                  <a:srgbClr val="FFFFFF"/>
                </a:solidFill>
                <a:latin typeface="Arial"/>
                <a:cs typeface="Arial"/>
              </a:rPr>
              <a:t>ф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ла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ч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их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недель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629400" y="701040"/>
            <a:ext cx="901065" cy="576580"/>
          </a:xfrm>
          <a:custGeom>
            <a:avLst/>
            <a:gdLst/>
            <a:ahLst/>
            <a:cxnLst/>
            <a:rect l="l" t="t" r="r" b="b"/>
            <a:pathLst>
              <a:path w="901065" h="576580">
                <a:moveTo>
                  <a:pt x="612648" y="0"/>
                </a:moveTo>
                <a:lnTo>
                  <a:pt x="288035" y="0"/>
                </a:lnTo>
                <a:lnTo>
                  <a:pt x="241302" y="3768"/>
                </a:lnTo>
                <a:lnTo>
                  <a:pt x="196973" y="14679"/>
                </a:lnTo>
                <a:lnTo>
                  <a:pt x="155643" y="32140"/>
                </a:lnTo>
                <a:lnTo>
                  <a:pt x="117902" y="55558"/>
                </a:lnTo>
                <a:lnTo>
                  <a:pt x="84343" y="84343"/>
                </a:lnTo>
                <a:lnTo>
                  <a:pt x="55558" y="117902"/>
                </a:lnTo>
                <a:lnTo>
                  <a:pt x="32140" y="155643"/>
                </a:lnTo>
                <a:lnTo>
                  <a:pt x="14679" y="196973"/>
                </a:lnTo>
                <a:lnTo>
                  <a:pt x="3768" y="241302"/>
                </a:lnTo>
                <a:lnTo>
                  <a:pt x="0" y="288036"/>
                </a:lnTo>
                <a:lnTo>
                  <a:pt x="3768" y="334769"/>
                </a:lnTo>
                <a:lnTo>
                  <a:pt x="14679" y="379098"/>
                </a:lnTo>
                <a:lnTo>
                  <a:pt x="32140" y="420428"/>
                </a:lnTo>
                <a:lnTo>
                  <a:pt x="55558" y="458169"/>
                </a:lnTo>
                <a:lnTo>
                  <a:pt x="84343" y="491728"/>
                </a:lnTo>
                <a:lnTo>
                  <a:pt x="117902" y="520513"/>
                </a:lnTo>
                <a:lnTo>
                  <a:pt x="155643" y="543931"/>
                </a:lnTo>
                <a:lnTo>
                  <a:pt x="196973" y="561392"/>
                </a:lnTo>
                <a:lnTo>
                  <a:pt x="241302" y="572303"/>
                </a:lnTo>
                <a:lnTo>
                  <a:pt x="288035" y="576072"/>
                </a:lnTo>
                <a:lnTo>
                  <a:pt x="612648" y="576072"/>
                </a:lnTo>
                <a:lnTo>
                  <a:pt x="659381" y="572303"/>
                </a:lnTo>
                <a:lnTo>
                  <a:pt x="703710" y="561392"/>
                </a:lnTo>
                <a:lnTo>
                  <a:pt x="745040" y="543931"/>
                </a:lnTo>
                <a:lnTo>
                  <a:pt x="782781" y="520513"/>
                </a:lnTo>
                <a:lnTo>
                  <a:pt x="816340" y="491728"/>
                </a:lnTo>
                <a:lnTo>
                  <a:pt x="845125" y="458169"/>
                </a:lnTo>
                <a:lnTo>
                  <a:pt x="868543" y="420428"/>
                </a:lnTo>
                <a:lnTo>
                  <a:pt x="886004" y="379098"/>
                </a:lnTo>
                <a:lnTo>
                  <a:pt x="896915" y="334769"/>
                </a:lnTo>
                <a:lnTo>
                  <a:pt x="900683" y="288036"/>
                </a:lnTo>
                <a:lnTo>
                  <a:pt x="896915" y="241302"/>
                </a:lnTo>
                <a:lnTo>
                  <a:pt x="886004" y="196973"/>
                </a:lnTo>
                <a:lnTo>
                  <a:pt x="868543" y="155643"/>
                </a:lnTo>
                <a:lnTo>
                  <a:pt x="845125" y="117902"/>
                </a:lnTo>
                <a:lnTo>
                  <a:pt x="816340" y="84343"/>
                </a:lnTo>
                <a:lnTo>
                  <a:pt x="782781" y="55558"/>
                </a:lnTo>
                <a:lnTo>
                  <a:pt x="745040" y="32140"/>
                </a:lnTo>
                <a:lnTo>
                  <a:pt x="703710" y="14679"/>
                </a:lnTo>
                <a:lnTo>
                  <a:pt x="659381" y="3768"/>
                </a:lnTo>
                <a:lnTo>
                  <a:pt x="6126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777990" y="622553"/>
            <a:ext cx="6045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40" dirty="0">
                <a:solidFill>
                  <a:srgbClr val="C00000"/>
                </a:solidFill>
                <a:latin typeface="Arial"/>
                <a:cs typeface="Arial"/>
              </a:rPr>
              <a:t>11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775" y="224739"/>
            <a:ext cx="107835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ПРОФИЛАКТИЧЕСКИЕ</a:t>
            </a:r>
            <a:r>
              <a:rPr spc="40" dirty="0"/>
              <a:t> </a:t>
            </a:r>
            <a:r>
              <a:rPr spc="-10" dirty="0"/>
              <a:t>НЕДЕЛИ:</a:t>
            </a:r>
            <a:r>
              <a:rPr spc="190" dirty="0"/>
              <a:t> </a:t>
            </a:r>
            <a:r>
              <a:rPr b="0" spc="-10" dirty="0">
                <a:latin typeface="Arial Black"/>
                <a:cs typeface="Arial Black"/>
              </a:rPr>
              <a:t>СТРУКТУРА</a:t>
            </a:r>
            <a:r>
              <a:rPr b="0" spc="50" dirty="0">
                <a:latin typeface="Arial Black"/>
                <a:cs typeface="Arial Black"/>
              </a:rPr>
              <a:t> </a:t>
            </a:r>
            <a:r>
              <a:rPr b="0" spc="-5" dirty="0">
                <a:latin typeface="Arial Black"/>
                <a:cs typeface="Arial Black"/>
              </a:rPr>
              <a:t>ДОКУМЕНТА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90143" y="871727"/>
            <a:ext cx="8061959" cy="3461385"/>
            <a:chOff x="390143" y="871727"/>
            <a:chExt cx="8061959" cy="3461385"/>
          </a:xfrm>
        </p:grpSpPr>
        <p:sp>
          <p:nvSpPr>
            <p:cNvPr id="5" name="object 5"/>
            <p:cNvSpPr/>
            <p:nvPr/>
          </p:nvSpPr>
          <p:spPr>
            <a:xfrm>
              <a:off x="422147" y="903731"/>
              <a:ext cx="7998459" cy="3397250"/>
            </a:xfrm>
            <a:custGeom>
              <a:avLst/>
              <a:gdLst/>
              <a:ahLst/>
              <a:cxnLst/>
              <a:rect l="l" t="t" r="r" b="b"/>
              <a:pathLst>
                <a:path w="7998459" h="3397250">
                  <a:moveTo>
                    <a:pt x="0" y="3396995"/>
                  </a:moveTo>
                  <a:lnTo>
                    <a:pt x="0" y="258190"/>
                  </a:lnTo>
                  <a:lnTo>
                    <a:pt x="4476" y="211773"/>
                  </a:lnTo>
                  <a:lnTo>
                    <a:pt x="17383" y="168089"/>
                  </a:lnTo>
                  <a:lnTo>
                    <a:pt x="37934" y="127865"/>
                  </a:lnTo>
                  <a:lnTo>
                    <a:pt x="65347" y="91831"/>
                  </a:lnTo>
                  <a:lnTo>
                    <a:pt x="98836" y="60714"/>
                  </a:lnTo>
                  <a:lnTo>
                    <a:pt x="137617" y="35244"/>
                  </a:lnTo>
                  <a:lnTo>
                    <a:pt x="180904" y="16150"/>
                  </a:lnTo>
                  <a:lnTo>
                    <a:pt x="227915" y="4158"/>
                  </a:lnTo>
                  <a:lnTo>
                    <a:pt x="277863" y="0"/>
                  </a:lnTo>
                  <a:lnTo>
                    <a:pt x="7997952" y="0"/>
                  </a:lnTo>
                </a:path>
              </a:pathLst>
            </a:custGeom>
            <a:ln w="64008">
              <a:solidFill>
                <a:srgbClr val="A0B8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38784" y="1146047"/>
              <a:ext cx="7411720" cy="3098800"/>
            </a:xfrm>
            <a:custGeom>
              <a:avLst/>
              <a:gdLst/>
              <a:ahLst/>
              <a:cxnLst/>
              <a:rect l="l" t="t" r="r" b="b"/>
              <a:pathLst>
                <a:path w="7411720" h="3098800">
                  <a:moveTo>
                    <a:pt x="3272028" y="2192274"/>
                  </a:moveTo>
                  <a:lnTo>
                    <a:pt x="3267811" y="2145284"/>
                  </a:lnTo>
                  <a:lnTo>
                    <a:pt x="3255670" y="2101062"/>
                  </a:lnTo>
                  <a:lnTo>
                    <a:pt x="3236353" y="2060346"/>
                  </a:lnTo>
                  <a:lnTo>
                    <a:pt x="3210572" y="2023859"/>
                  </a:lnTo>
                  <a:lnTo>
                    <a:pt x="3179076" y="1992363"/>
                  </a:lnTo>
                  <a:lnTo>
                    <a:pt x="3142589" y="1966582"/>
                  </a:lnTo>
                  <a:lnTo>
                    <a:pt x="3101873" y="1947265"/>
                  </a:lnTo>
                  <a:lnTo>
                    <a:pt x="3057652" y="1935124"/>
                  </a:lnTo>
                  <a:lnTo>
                    <a:pt x="3010662" y="1930908"/>
                  </a:lnTo>
                  <a:lnTo>
                    <a:pt x="261366" y="1930908"/>
                  </a:lnTo>
                  <a:lnTo>
                    <a:pt x="214376" y="1935124"/>
                  </a:lnTo>
                  <a:lnTo>
                    <a:pt x="170154" y="1947265"/>
                  </a:lnTo>
                  <a:lnTo>
                    <a:pt x="129438" y="1966582"/>
                  </a:lnTo>
                  <a:lnTo>
                    <a:pt x="92964" y="1992363"/>
                  </a:lnTo>
                  <a:lnTo>
                    <a:pt x="61468" y="2023859"/>
                  </a:lnTo>
                  <a:lnTo>
                    <a:pt x="35674" y="2060346"/>
                  </a:lnTo>
                  <a:lnTo>
                    <a:pt x="16344" y="2101062"/>
                  </a:lnTo>
                  <a:lnTo>
                    <a:pt x="4203" y="2145284"/>
                  </a:lnTo>
                  <a:lnTo>
                    <a:pt x="0" y="2192274"/>
                  </a:lnTo>
                  <a:lnTo>
                    <a:pt x="4203" y="2239276"/>
                  </a:lnTo>
                  <a:lnTo>
                    <a:pt x="16344" y="2283498"/>
                  </a:lnTo>
                  <a:lnTo>
                    <a:pt x="35674" y="2324214"/>
                  </a:lnTo>
                  <a:lnTo>
                    <a:pt x="61468" y="2360701"/>
                  </a:lnTo>
                  <a:lnTo>
                    <a:pt x="92964" y="2392197"/>
                  </a:lnTo>
                  <a:lnTo>
                    <a:pt x="129438" y="2417978"/>
                  </a:lnTo>
                  <a:lnTo>
                    <a:pt x="170154" y="2437295"/>
                  </a:lnTo>
                  <a:lnTo>
                    <a:pt x="214376" y="2449436"/>
                  </a:lnTo>
                  <a:lnTo>
                    <a:pt x="261366" y="2453640"/>
                  </a:lnTo>
                  <a:lnTo>
                    <a:pt x="3010662" y="2453640"/>
                  </a:lnTo>
                  <a:lnTo>
                    <a:pt x="3057652" y="2449436"/>
                  </a:lnTo>
                  <a:lnTo>
                    <a:pt x="3101873" y="2437295"/>
                  </a:lnTo>
                  <a:lnTo>
                    <a:pt x="3142589" y="2417978"/>
                  </a:lnTo>
                  <a:lnTo>
                    <a:pt x="3179076" y="2392197"/>
                  </a:lnTo>
                  <a:lnTo>
                    <a:pt x="3210572" y="2360701"/>
                  </a:lnTo>
                  <a:lnTo>
                    <a:pt x="3236353" y="2324214"/>
                  </a:lnTo>
                  <a:lnTo>
                    <a:pt x="3255670" y="2283498"/>
                  </a:lnTo>
                  <a:lnTo>
                    <a:pt x="3267811" y="2239276"/>
                  </a:lnTo>
                  <a:lnTo>
                    <a:pt x="3272028" y="2192274"/>
                  </a:lnTo>
                  <a:close/>
                </a:path>
                <a:path w="7411720" h="3098800">
                  <a:moveTo>
                    <a:pt x="3351276" y="1549146"/>
                  </a:moveTo>
                  <a:lnTo>
                    <a:pt x="3347059" y="1502156"/>
                  </a:lnTo>
                  <a:lnTo>
                    <a:pt x="3334918" y="1457934"/>
                  </a:lnTo>
                  <a:lnTo>
                    <a:pt x="3315601" y="1417218"/>
                  </a:lnTo>
                  <a:lnTo>
                    <a:pt x="3289820" y="1380731"/>
                  </a:lnTo>
                  <a:lnTo>
                    <a:pt x="3258324" y="1349235"/>
                  </a:lnTo>
                  <a:lnTo>
                    <a:pt x="3221837" y="1323454"/>
                  </a:lnTo>
                  <a:lnTo>
                    <a:pt x="3181121" y="1304137"/>
                  </a:lnTo>
                  <a:lnTo>
                    <a:pt x="3136900" y="1291996"/>
                  </a:lnTo>
                  <a:lnTo>
                    <a:pt x="3089910" y="1287780"/>
                  </a:lnTo>
                  <a:lnTo>
                    <a:pt x="261366" y="1287780"/>
                  </a:lnTo>
                  <a:lnTo>
                    <a:pt x="214376" y="1291996"/>
                  </a:lnTo>
                  <a:lnTo>
                    <a:pt x="170154" y="1304137"/>
                  </a:lnTo>
                  <a:lnTo>
                    <a:pt x="129438" y="1323454"/>
                  </a:lnTo>
                  <a:lnTo>
                    <a:pt x="92964" y="1349235"/>
                  </a:lnTo>
                  <a:lnTo>
                    <a:pt x="61468" y="1380731"/>
                  </a:lnTo>
                  <a:lnTo>
                    <a:pt x="35674" y="1417218"/>
                  </a:lnTo>
                  <a:lnTo>
                    <a:pt x="16344" y="1457934"/>
                  </a:lnTo>
                  <a:lnTo>
                    <a:pt x="4203" y="1502156"/>
                  </a:lnTo>
                  <a:lnTo>
                    <a:pt x="0" y="1549146"/>
                  </a:lnTo>
                  <a:lnTo>
                    <a:pt x="4203" y="1596148"/>
                  </a:lnTo>
                  <a:lnTo>
                    <a:pt x="16344" y="1640370"/>
                  </a:lnTo>
                  <a:lnTo>
                    <a:pt x="35674" y="1681086"/>
                  </a:lnTo>
                  <a:lnTo>
                    <a:pt x="61468" y="1717573"/>
                  </a:lnTo>
                  <a:lnTo>
                    <a:pt x="92964" y="1749069"/>
                  </a:lnTo>
                  <a:lnTo>
                    <a:pt x="129438" y="1774850"/>
                  </a:lnTo>
                  <a:lnTo>
                    <a:pt x="170154" y="1794167"/>
                  </a:lnTo>
                  <a:lnTo>
                    <a:pt x="214376" y="1806308"/>
                  </a:lnTo>
                  <a:lnTo>
                    <a:pt x="261366" y="1810512"/>
                  </a:lnTo>
                  <a:lnTo>
                    <a:pt x="3089910" y="1810512"/>
                  </a:lnTo>
                  <a:lnTo>
                    <a:pt x="3136900" y="1806308"/>
                  </a:lnTo>
                  <a:lnTo>
                    <a:pt x="3181121" y="1794167"/>
                  </a:lnTo>
                  <a:lnTo>
                    <a:pt x="3221837" y="1774850"/>
                  </a:lnTo>
                  <a:lnTo>
                    <a:pt x="3258324" y="1749069"/>
                  </a:lnTo>
                  <a:lnTo>
                    <a:pt x="3289820" y="1717573"/>
                  </a:lnTo>
                  <a:lnTo>
                    <a:pt x="3315601" y="1681086"/>
                  </a:lnTo>
                  <a:lnTo>
                    <a:pt x="3334918" y="1640370"/>
                  </a:lnTo>
                  <a:lnTo>
                    <a:pt x="3347059" y="1596148"/>
                  </a:lnTo>
                  <a:lnTo>
                    <a:pt x="3351276" y="1549146"/>
                  </a:lnTo>
                  <a:close/>
                </a:path>
                <a:path w="7411720" h="3098800">
                  <a:moveTo>
                    <a:pt x="4376928" y="2836164"/>
                  </a:moveTo>
                  <a:lnTo>
                    <a:pt x="4372699" y="2789047"/>
                  </a:lnTo>
                  <a:lnTo>
                    <a:pt x="4360519" y="2744698"/>
                  </a:lnTo>
                  <a:lnTo>
                    <a:pt x="4341139" y="2703868"/>
                  </a:lnTo>
                  <a:lnTo>
                    <a:pt x="4315282" y="2667279"/>
                  </a:lnTo>
                  <a:lnTo>
                    <a:pt x="4283684" y="2635681"/>
                  </a:lnTo>
                  <a:lnTo>
                    <a:pt x="4247096" y="2609824"/>
                  </a:lnTo>
                  <a:lnTo>
                    <a:pt x="4206265" y="2590444"/>
                  </a:lnTo>
                  <a:lnTo>
                    <a:pt x="4161917" y="2578265"/>
                  </a:lnTo>
                  <a:lnTo>
                    <a:pt x="4114800" y="2574036"/>
                  </a:lnTo>
                  <a:lnTo>
                    <a:pt x="262128" y="2574036"/>
                  </a:lnTo>
                  <a:lnTo>
                    <a:pt x="214998" y="2578265"/>
                  </a:lnTo>
                  <a:lnTo>
                    <a:pt x="170662" y="2590444"/>
                  </a:lnTo>
                  <a:lnTo>
                    <a:pt x="129819" y="2609824"/>
                  </a:lnTo>
                  <a:lnTo>
                    <a:pt x="93230" y="2635681"/>
                  </a:lnTo>
                  <a:lnTo>
                    <a:pt x="61645" y="2667279"/>
                  </a:lnTo>
                  <a:lnTo>
                    <a:pt x="35788" y="2703868"/>
                  </a:lnTo>
                  <a:lnTo>
                    <a:pt x="16395" y="2744698"/>
                  </a:lnTo>
                  <a:lnTo>
                    <a:pt x="4216" y="2789047"/>
                  </a:lnTo>
                  <a:lnTo>
                    <a:pt x="0" y="2836164"/>
                  </a:lnTo>
                  <a:lnTo>
                    <a:pt x="4216" y="2883293"/>
                  </a:lnTo>
                  <a:lnTo>
                    <a:pt x="16395" y="2927642"/>
                  </a:lnTo>
                  <a:lnTo>
                    <a:pt x="35788" y="2968472"/>
                  </a:lnTo>
                  <a:lnTo>
                    <a:pt x="61645" y="3005061"/>
                  </a:lnTo>
                  <a:lnTo>
                    <a:pt x="93230" y="3036659"/>
                  </a:lnTo>
                  <a:lnTo>
                    <a:pt x="129819" y="3062516"/>
                  </a:lnTo>
                  <a:lnTo>
                    <a:pt x="170662" y="3081896"/>
                  </a:lnTo>
                  <a:lnTo>
                    <a:pt x="214998" y="3094075"/>
                  </a:lnTo>
                  <a:lnTo>
                    <a:pt x="262128" y="3098292"/>
                  </a:lnTo>
                  <a:lnTo>
                    <a:pt x="4114800" y="3098292"/>
                  </a:lnTo>
                  <a:lnTo>
                    <a:pt x="4161917" y="3094075"/>
                  </a:lnTo>
                  <a:lnTo>
                    <a:pt x="4206265" y="3081896"/>
                  </a:lnTo>
                  <a:lnTo>
                    <a:pt x="4247096" y="3062516"/>
                  </a:lnTo>
                  <a:lnTo>
                    <a:pt x="4283684" y="3036659"/>
                  </a:lnTo>
                  <a:lnTo>
                    <a:pt x="4315282" y="3005061"/>
                  </a:lnTo>
                  <a:lnTo>
                    <a:pt x="4341139" y="2968472"/>
                  </a:lnTo>
                  <a:lnTo>
                    <a:pt x="4360519" y="2927642"/>
                  </a:lnTo>
                  <a:lnTo>
                    <a:pt x="4372699" y="2883293"/>
                  </a:lnTo>
                  <a:lnTo>
                    <a:pt x="4376928" y="2836164"/>
                  </a:lnTo>
                  <a:close/>
                </a:path>
                <a:path w="7411720" h="3098800">
                  <a:moveTo>
                    <a:pt x="6275832" y="261366"/>
                  </a:moveTo>
                  <a:lnTo>
                    <a:pt x="6271615" y="214376"/>
                  </a:lnTo>
                  <a:lnTo>
                    <a:pt x="6259474" y="170154"/>
                  </a:lnTo>
                  <a:lnTo>
                    <a:pt x="6240157" y="129438"/>
                  </a:lnTo>
                  <a:lnTo>
                    <a:pt x="6214376" y="92951"/>
                  </a:lnTo>
                  <a:lnTo>
                    <a:pt x="6182880" y="61455"/>
                  </a:lnTo>
                  <a:lnTo>
                    <a:pt x="6146393" y="35674"/>
                  </a:lnTo>
                  <a:lnTo>
                    <a:pt x="6105677" y="16357"/>
                  </a:lnTo>
                  <a:lnTo>
                    <a:pt x="6061456" y="4216"/>
                  </a:lnTo>
                  <a:lnTo>
                    <a:pt x="6014466" y="0"/>
                  </a:lnTo>
                  <a:lnTo>
                    <a:pt x="261366" y="0"/>
                  </a:lnTo>
                  <a:lnTo>
                    <a:pt x="214376" y="4216"/>
                  </a:lnTo>
                  <a:lnTo>
                    <a:pt x="170154" y="16357"/>
                  </a:lnTo>
                  <a:lnTo>
                    <a:pt x="129438" y="35674"/>
                  </a:lnTo>
                  <a:lnTo>
                    <a:pt x="92964" y="61455"/>
                  </a:lnTo>
                  <a:lnTo>
                    <a:pt x="61468" y="92951"/>
                  </a:lnTo>
                  <a:lnTo>
                    <a:pt x="35674" y="129438"/>
                  </a:lnTo>
                  <a:lnTo>
                    <a:pt x="16344" y="170154"/>
                  </a:lnTo>
                  <a:lnTo>
                    <a:pt x="4203" y="214376"/>
                  </a:lnTo>
                  <a:lnTo>
                    <a:pt x="0" y="261366"/>
                  </a:lnTo>
                  <a:lnTo>
                    <a:pt x="4203" y="308368"/>
                  </a:lnTo>
                  <a:lnTo>
                    <a:pt x="16344" y="352590"/>
                  </a:lnTo>
                  <a:lnTo>
                    <a:pt x="35674" y="393306"/>
                  </a:lnTo>
                  <a:lnTo>
                    <a:pt x="61468" y="429793"/>
                  </a:lnTo>
                  <a:lnTo>
                    <a:pt x="92964" y="461289"/>
                  </a:lnTo>
                  <a:lnTo>
                    <a:pt x="129438" y="487070"/>
                  </a:lnTo>
                  <a:lnTo>
                    <a:pt x="170154" y="506387"/>
                  </a:lnTo>
                  <a:lnTo>
                    <a:pt x="214376" y="518528"/>
                  </a:lnTo>
                  <a:lnTo>
                    <a:pt x="261366" y="522732"/>
                  </a:lnTo>
                  <a:lnTo>
                    <a:pt x="6014466" y="522732"/>
                  </a:lnTo>
                  <a:lnTo>
                    <a:pt x="6061456" y="518528"/>
                  </a:lnTo>
                  <a:lnTo>
                    <a:pt x="6105677" y="506387"/>
                  </a:lnTo>
                  <a:lnTo>
                    <a:pt x="6146393" y="487070"/>
                  </a:lnTo>
                  <a:lnTo>
                    <a:pt x="6182880" y="461289"/>
                  </a:lnTo>
                  <a:lnTo>
                    <a:pt x="6214376" y="429793"/>
                  </a:lnTo>
                  <a:lnTo>
                    <a:pt x="6240157" y="393306"/>
                  </a:lnTo>
                  <a:lnTo>
                    <a:pt x="6259474" y="352590"/>
                  </a:lnTo>
                  <a:lnTo>
                    <a:pt x="6271615" y="308368"/>
                  </a:lnTo>
                  <a:lnTo>
                    <a:pt x="6275832" y="261366"/>
                  </a:lnTo>
                  <a:close/>
                </a:path>
                <a:path w="7411720" h="3098800">
                  <a:moveTo>
                    <a:pt x="7411212" y="905256"/>
                  </a:moveTo>
                  <a:lnTo>
                    <a:pt x="7406983" y="858139"/>
                  </a:lnTo>
                  <a:lnTo>
                    <a:pt x="7394803" y="813790"/>
                  </a:lnTo>
                  <a:lnTo>
                    <a:pt x="7375423" y="772960"/>
                  </a:lnTo>
                  <a:lnTo>
                    <a:pt x="7349566" y="736371"/>
                  </a:lnTo>
                  <a:lnTo>
                    <a:pt x="7317968" y="704773"/>
                  </a:lnTo>
                  <a:lnTo>
                    <a:pt x="7281380" y="678916"/>
                  </a:lnTo>
                  <a:lnTo>
                    <a:pt x="7240549" y="659536"/>
                  </a:lnTo>
                  <a:lnTo>
                    <a:pt x="7196201" y="647357"/>
                  </a:lnTo>
                  <a:lnTo>
                    <a:pt x="7149084" y="643128"/>
                  </a:lnTo>
                  <a:lnTo>
                    <a:pt x="262128" y="643128"/>
                  </a:lnTo>
                  <a:lnTo>
                    <a:pt x="214998" y="647357"/>
                  </a:lnTo>
                  <a:lnTo>
                    <a:pt x="170662" y="659536"/>
                  </a:lnTo>
                  <a:lnTo>
                    <a:pt x="129819" y="678916"/>
                  </a:lnTo>
                  <a:lnTo>
                    <a:pt x="93230" y="704773"/>
                  </a:lnTo>
                  <a:lnTo>
                    <a:pt x="61645" y="736371"/>
                  </a:lnTo>
                  <a:lnTo>
                    <a:pt x="35775" y="772960"/>
                  </a:lnTo>
                  <a:lnTo>
                    <a:pt x="16395" y="813790"/>
                  </a:lnTo>
                  <a:lnTo>
                    <a:pt x="4216" y="858139"/>
                  </a:lnTo>
                  <a:lnTo>
                    <a:pt x="0" y="905256"/>
                  </a:lnTo>
                  <a:lnTo>
                    <a:pt x="4216" y="952385"/>
                  </a:lnTo>
                  <a:lnTo>
                    <a:pt x="16395" y="996734"/>
                  </a:lnTo>
                  <a:lnTo>
                    <a:pt x="35788" y="1037564"/>
                  </a:lnTo>
                  <a:lnTo>
                    <a:pt x="61645" y="1074153"/>
                  </a:lnTo>
                  <a:lnTo>
                    <a:pt x="93230" y="1105750"/>
                  </a:lnTo>
                  <a:lnTo>
                    <a:pt x="129819" y="1131608"/>
                  </a:lnTo>
                  <a:lnTo>
                    <a:pt x="170662" y="1150988"/>
                  </a:lnTo>
                  <a:lnTo>
                    <a:pt x="214998" y="1163167"/>
                  </a:lnTo>
                  <a:lnTo>
                    <a:pt x="262128" y="1167384"/>
                  </a:lnTo>
                  <a:lnTo>
                    <a:pt x="7149084" y="1167384"/>
                  </a:lnTo>
                  <a:lnTo>
                    <a:pt x="7196201" y="1163167"/>
                  </a:lnTo>
                  <a:lnTo>
                    <a:pt x="7240549" y="1150988"/>
                  </a:lnTo>
                  <a:lnTo>
                    <a:pt x="7281380" y="1131608"/>
                  </a:lnTo>
                  <a:lnTo>
                    <a:pt x="7317968" y="1105750"/>
                  </a:lnTo>
                  <a:lnTo>
                    <a:pt x="7349566" y="1074153"/>
                  </a:lnTo>
                  <a:lnTo>
                    <a:pt x="7375423" y="1037564"/>
                  </a:lnTo>
                  <a:lnTo>
                    <a:pt x="7394803" y="996734"/>
                  </a:lnTo>
                  <a:lnTo>
                    <a:pt x="7406983" y="952385"/>
                  </a:lnTo>
                  <a:lnTo>
                    <a:pt x="7411212" y="905256"/>
                  </a:lnTo>
                  <a:close/>
                </a:path>
              </a:pathLst>
            </a:custGeom>
            <a:solidFill>
              <a:srgbClr val="4471C4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01751" y="1220215"/>
            <a:ext cx="10198100" cy="51328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48665" indent="-343535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748665" algn="l"/>
                <a:tab pos="749300" algn="l"/>
              </a:tabLst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магистральное</a:t>
            </a: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направление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профилактики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  <a:buFont typeface="Wingdings"/>
              <a:buChar char=""/>
            </a:pPr>
            <a:endParaRPr sz="2300" dirty="0">
              <a:latin typeface="Arial"/>
              <a:cs typeface="Arial"/>
            </a:endParaRPr>
          </a:p>
          <a:p>
            <a:pPr marL="748665" indent="-343535">
              <a:lnSpc>
                <a:spcPct val="100000"/>
              </a:lnSpc>
              <a:buFont typeface="Wingdings"/>
              <a:buChar char=""/>
              <a:tabLst>
                <a:tab pos="748665" algn="l"/>
                <a:tab pos="749300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название</a:t>
            </a:r>
            <a:r>
              <a:rPr sz="20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недели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профилактики/целевая</a:t>
            </a:r>
            <a:r>
              <a:rPr sz="20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Arial"/>
                <a:cs typeface="Arial"/>
              </a:rPr>
              <a:t>аудитория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Wingdings"/>
              <a:buChar char=""/>
            </a:pPr>
            <a:endParaRPr sz="2300" dirty="0">
              <a:latin typeface="Arial"/>
              <a:cs typeface="Arial"/>
            </a:endParaRPr>
          </a:p>
          <a:p>
            <a:pPr marL="748665" indent="-343535">
              <a:lnSpc>
                <a:spcPct val="100000"/>
              </a:lnSpc>
              <a:buFont typeface="Wingdings"/>
              <a:buChar char=""/>
              <a:tabLst>
                <a:tab pos="748665" algn="l"/>
                <a:tab pos="749300" algn="l"/>
              </a:tabLst>
            </a:pP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сроки</a:t>
            </a:r>
            <a:r>
              <a:rPr sz="20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проведения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Wingdings"/>
              <a:buChar char=""/>
            </a:pPr>
            <a:endParaRPr sz="2300" dirty="0">
              <a:latin typeface="Arial"/>
              <a:cs typeface="Arial"/>
            </a:endParaRPr>
          </a:p>
          <a:p>
            <a:pPr marL="748665" indent="-343535">
              <a:lnSpc>
                <a:spcPct val="100000"/>
              </a:lnSpc>
              <a:buFont typeface="Wingdings"/>
              <a:buChar char=""/>
              <a:tabLst>
                <a:tab pos="748665" algn="l"/>
                <a:tab pos="749300" algn="l"/>
              </a:tabLst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целеполагание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  <a:buFont typeface="Wingdings"/>
              <a:buChar char=""/>
            </a:pPr>
            <a:endParaRPr sz="2300" dirty="0">
              <a:latin typeface="Arial"/>
              <a:cs typeface="Arial"/>
            </a:endParaRPr>
          </a:p>
          <a:p>
            <a:pPr marL="748665" indent="-34353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748665" algn="l"/>
                <a:tab pos="749300" algn="l"/>
              </a:tabLst>
            </a:pP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городские</a:t>
            </a:r>
            <a:r>
              <a:rPr sz="20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мероприятия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570"/>
              </a:spcBef>
            </a:pP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ПРОФИЛАКТИЧЕСКИЕ</a:t>
            </a:r>
            <a:r>
              <a:rPr sz="1800" b="1" spc="7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НЕДЕЛИ</a:t>
            </a:r>
            <a:r>
              <a:rPr sz="1800" b="1" spc="2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E5496"/>
                </a:solidFill>
                <a:latin typeface="Arial"/>
                <a:cs typeface="Arial"/>
              </a:rPr>
              <a:t>ВКЛЮЧЕНЫ</a:t>
            </a:r>
            <a:r>
              <a:rPr sz="1800" b="1" spc="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E5496"/>
                </a:solidFill>
                <a:latin typeface="Arial"/>
                <a:cs typeface="Arial"/>
              </a:rPr>
              <a:t>В 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КАЛЕНДАРНЫЙ</a:t>
            </a:r>
            <a:r>
              <a:rPr sz="1800" b="1" spc="6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2E5496"/>
                </a:solidFill>
                <a:latin typeface="Arial"/>
                <a:cs typeface="Arial"/>
              </a:rPr>
              <a:t>ПЛАН</a:t>
            </a:r>
            <a:r>
              <a:rPr sz="1800" b="1" spc="6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2E5496"/>
                </a:solidFill>
                <a:latin typeface="Arial"/>
                <a:cs typeface="Arial"/>
              </a:rPr>
              <a:t>ВОСПИТАТЕЛЬНОЙ </a:t>
            </a:r>
            <a:r>
              <a:rPr sz="1800" b="1" spc="-484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40" dirty="0">
                <a:solidFill>
                  <a:srgbClr val="2E5496"/>
                </a:solidFill>
                <a:latin typeface="Arial"/>
                <a:cs typeface="Arial"/>
              </a:rPr>
              <a:t>РАБОТЫ</a:t>
            </a:r>
            <a:r>
              <a:rPr sz="1800" b="1" spc="3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E5496"/>
                </a:solidFill>
                <a:latin typeface="Arial"/>
                <a:cs typeface="Arial"/>
              </a:rPr>
              <a:t>ШКОЛЫ</a:t>
            </a:r>
            <a:r>
              <a:rPr sz="1800" b="1" dirty="0">
                <a:solidFill>
                  <a:srgbClr val="2E5496"/>
                </a:solidFill>
                <a:latin typeface="Arial"/>
                <a:cs typeface="Arial"/>
              </a:rPr>
              <a:t> В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2E5496"/>
                </a:solidFill>
                <a:latin typeface="Arial"/>
                <a:cs typeface="Arial"/>
              </a:rPr>
              <a:t>МОДУЛЬ</a:t>
            </a:r>
            <a:r>
              <a:rPr sz="1800" b="1" spc="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«ПРОФИЛАКТИКА</a:t>
            </a:r>
            <a:r>
              <a:rPr sz="1800" b="1" spc="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E5496"/>
                </a:solidFill>
                <a:latin typeface="Arial"/>
                <a:cs typeface="Arial"/>
              </a:rPr>
              <a:t>И </a:t>
            </a:r>
            <a:r>
              <a:rPr sz="1800" b="1" spc="-15" dirty="0">
                <a:solidFill>
                  <a:srgbClr val="2E5496"/>
                </a:solidFill>
                <a:latin typeface="Arial"/>
                <a:cs typeface="Arial"/>
              </a:rPr>
              <a:t>БЕЗОПАСНОСТЬ»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5"/>
              </a:spcBef>
            </a:pPr>
            <a:r>
              <a:rPr sz="1800" b="1" spc="-45" dirty="0">
                <a:solidFill>
                  <a:srgbClr val="2E5496"/>
                </a:solidFill>
                <a:latin typeface="Arial"/>
                <a:cs typeface="Arial"/>
              </a:rPr>
              <a:t>РАЗРАБАТЫВАЕТСЯ</a:t>
            </a:r>
            <a:r>
              <a:rPr sz="1800" b="1" spc="4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E5496"/>
                </a:solidFill>
                <a:latin typeface="Arial"/>
                <a:cs typeface="Arial"/>
              </a:rPr>
              <a:t>ОТДЕЛЬНЫЙ</a:t>
            </a:r>
            <a:r>
              <a:rPr sz="1800" b="1" spc="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2E5496"/>
                </a:solidFill>
                <a:latin typeface="Arial"/>
                <a:cs typeface="Arial"/>
              </a:rPr>
              <a:t>ПЛАН</a:t>
            </a:r>
            <a:r>
              <a:rPr sz="1800" b="1" spc="5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ПРОВЕДЕНИЯ</a:t>
            </a:r>
            <a:r>
              <a:rPr sz="1800" b="1" spc="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E5496"/>
                </a:solidFill>
                <a:latin typeface="Arial"/>
                <a:cs typeface="Arial"/>
              </a:rPr>
              <a:t>КАЖДОЙ</a:t>
            </a:r>
            <a:r>
              <a:rPr sz="1800" b="1" spc="5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НЕДЕЛИ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20" dirty="0">
                <a:solidFill>
                  <a:srgbClr val="2E5496"/>
                </a:solidFill>
                <a:latin typeface="Arial"/>
                <a:cs typeface="Arial"/>
              </a:rPr>
              <a:t>ИСПОЛЬЗУЕТСЯ</a:t>
            </a:r>
            <a:r>
              <a:rPr sz="1800" b="1" spc="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2E5496"/>
                </a:solidFill>
                <a:latin typeface="Arial"/>
                <a:cs typeface="Arial"/>
              </a:rPr>
              <a:t>СОДЕРЖАТЕЛЬНЫЙ</a:t>
            </a:r>
            <a:r>
              <a:rPr sz="1800" b="1" spc="4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E5496"/>
                </a:solidFill>
                <a:latin typeface="Arial"/>
                <a:cs typeface="Arial"/>
              </a:rPr>
              <a:t>КОНТЕНТ </a:t>
            </a:r>
            <a:r>
              <a:rPr sz="1800" b="1" spc="-5" dirty="0">
                <a:solidFill>
                  <a:srgbClr val="2E5496"/>
                </a:solidFill>
                <a:latin typeface="Arial"/>
                <a:cs typeface="Arial"/>
              </a:rPr>
              <a:t>БИБЛИОТЕКИ</a:t>
            </a:r>
            <a:r>
              <a:rPr sz="1800" b="1" spc="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lang="ru-RU" b="1" dirty="0" smtClean="0">
                <a:solidFill>
                  <a:srgbClr val="2E5496"/>
                </a:solidFill>
                <a:latin typeface="Arial"/>
                <a:cs typeface="Arial"/>
              </a:rPr>
              <a:t>ФГИС «Моя школа»</a:t>
            </a:r>
            <a:endParaRPr sz="1800" dirty="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95588" y="1229855"/>
            <a:ext cx="2490982" cy="248033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9982200" y="4953000"/>
            <a:ext cx="1807845" cy="1601470"/>
            <a:chOff x="8689847" y="4948428"/>
            <a:chExt cx="1807845" cy="160147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89847" y="5705856"/>
              <a:ext cx="844123" cy="84368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314687" y="4948428"/>
              <a:ext cx="1182624" cy="91286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368027" y="4963668"/>
              <a:ext cx="1080516" cy="810768"/>
            </a:xfrm>
            <a:prstGeom prst="rect">
              <a:avLst/>
            </a:prstGeom>
          </p:spPr>
        </p:pic>
      </p:grpSp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0520" y="4797552"/>
            <a:ext cx="108203" cy="10820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0520" y="5469635"/>
            <a:ext cx="108203" cy="108203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50520" y="6009132"/>
            <a:ext cx="108203" cy="1082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35629" y="1518615"/>
            <a:ext cx="59245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5" dirty="0"/>
              <a:t>Методические</a:t>
            </a:r>
            <a:r>
              <a:rPr sz="3200" spc="-95" dirty="0"/>
              <a:t> </a:t>
            </a:r>
            <a:r>
              <a:rPr sz="3200" spc="-10" dirty="0"/>
              <a:t>рекомендации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888898" y="1958086"/>
            <a:ext cx="10412095" cy="290068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320165" marR="1311275" algn="ctr">
              <a:lnSpc>
                <a:spcPts val="3460"/>
              </a:lnSpc>
              <a:spcBef>
                <a:spcPts val="535"/>
              </a:spcBef>
            </a:pPr>
            <a:r>
              <a:rPr sz="3200" b="1" dirty="0">
                <a:solidFill>
                  <a:srgbClr val="2E5496"/>
                </a:solidFill>
                <a:latin typeface="Arial"/>
                <a:cs typeface="Arial"/>
              </a:rPr>
              <a:t>по </a:t>
            </a:r>
            <a:r>
              <a:rPr sz="3200" b="1" spc="-10" dirty="0">
                <a:solidFill>
                  <a:srgbClr val="2E5496"/>
                </a:solidFill>
                <a:latin typeface="Arial"/>
                <a:cs typeface="Arial"/>
              </a:rPr>
              <a:t>проведению </a:t>
            </a:r>
            <a:r>
              <a:rPr sz="3200" b="1" spc="-5" dirty="0">
                <a:solidFill>
                  <a:srgbClr val="2E5496"/>
                </a:solidFill>
                <a:latin typeface="Arial"/>
                <a:cs typeface="Arial"/>
              </a:rPr>
              <a:t>недели </a:t>
            </a:r>
            <a:r>
              <a:rPr sz="3200" b="1" dirty="0">
                <a:solidFill>
                  <a:srgbClr val="2E5496"/>
                </a:solidFill>
                <a:latin typeface="Arial"/>
                <a:cs typeface="Arial"/>
              </a:rPr>
              <a:t>профилактики </a:t>
            </a:r>
            <a:r>
              <a:rPr sz="3200" b="1" spc="-87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3200" b="1" spc="-25" dirty="0">
                <a:solidFill>
                  <a:srgbClr val="2E5496"/>
                </a:solidFill>
                <a:latin typeface="Arial"/>
                <a:cs typeface="Arial"/>
              </a:rPr>
              <a:t>экстремизма</a:t>
            </a:r>
            <a:r>
              <a:rPr sz="3200" b="1" spc="-5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2E5496"/>
                </a:solidFill>
                <a:latin typeface="Arial"/>
                <a:cs typeface="Arial"/>
              </a:rPr>
              <a:t>и</a:t>
            </a:r>
            <a:r>
              <a:rPr sz="3200" b="1" spc="-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3200" b="1" spc="-15" dirty="0">
                <a:solidFill>
                  <a:srgbClr val="2E5496"/>
                </a:solidFill>
                <a:latin typeface="Arial"/>
                <a:cs typeface="Arial"/>
              </a:rPr>
              <a:t>терроризма</a:t>
            </a:r>
            <a:endParaRPr sz="3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835"/>
              </a:spcBef>
            </a:pPr>
            <a:r>
              <a:rPr sz="3600" dirty="0">
                <a:solidFill>
                  <a:srgbClr val="2E5496"/>
                </a:solidFill>
                <a:latin typeface="Arial Black"/>
                <a:cs typeface="Arial Black"/>
              </a:rPr>
              <a:t>«Когда</a:t>
            </a:r>
            <a:r>
              <a:rPr sz="3600" spc="-30" dirty="0">
                <a:solidFill>
                  <a:srgbClr val="2E5496"/>
                </a:solidFill>
                <a:latin typeface="Arial Black"/>
                <a:cs typeface="Arial Black"/>
              </a:rPr>
              <a:t> </a:t>
            </a:r>
            <a:r>
              <a:rPr sz="3600" spc="-5" dirty="0">
                <a:solidFill>
                  <a:srgbClr val="2E5496"/>
                </a:solidFill>
                <a:latin typeface="Arial Black"/>
                <a:cs typeface="Arial Black"/>
              </a:rPr>
              <a:t>чужая</a:t>
            </a:r>
            <a:r>
              <a:rPr sz="3600" spc="-30" dirty="0">
                <a:solidFill>
                  <a:srgbClr val="2E5496"/>
                </a:solidFill>
                <a:latin typeface="Arial Black"/>
                <a:cs typeface="Arial Black"/>
              </a:rPr>
              <a:t> </a:t>
            </a:r>
            <a:r>
              <a:rPr sz="3600" dirty="0">
                <a:solidFill>
                  <a:srgbClr val="2E5496"/>
                </a:solidFill>
                <a:latin typeface="Arial Black"/>
                <a:cs typeface="Arial Black"/>
              </a:rPr>
              <a:t>боль</a:t>
            </a:r>
            <a:r>
              <a:rPr sz="3600" spc="-25" dirty="0">
                <a:solidFill>
                  <a:srgbClr val="2E5496"/>
                </a:solidFill>
                <a:latin typeface="Arial Black"/>
                <a:cs typeface="Arial Black"/>
              </a:rPr>
              <a:t> </a:t>
            </a:r>
            <a:r>
              <a:rPr sz="3600" dirty="0">
                <a:solidFill>
                  <a:srgbClr val="2E5496"/>
                </a:solidFill>
                <a:latin typeface="Arial Black"/>
                <a:cs typeface="Arial Black"/>
              </a:rPr>
              <a:t>становится</a:t>
            </a:r>
            <a:r>
              <a:rPr sz="3600" spc="-45" dirty="0">
                <a:solidFill>
                  <a:srgbClr val="2E5496"/>
                </a:solidFill>
                <a:latin typeface="Arial Black"/>
                <a:cs typeface="Arial Black"/>
              </a:rPr>
              <a:t> </a:t>
            </a:r>
            <a:r>
              <a:rPr sz="3600" dirty="0">
                <a:solidFill>
                  <a:srgbClr val="2E5496"/>
                </a:solidFill>
                <a:latin typeface="Arial Black"/>
                <a:cs typeface="Arial Black"/>
              </a:rPr>
              <a:t>своей...»</a:t>
            </a:r>
            <a:endParaRPr sz="3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5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</a:pPr>
            <a:r>
              <a:rPr sz="2800" b="1" dirty="0">
                <a:solidFill>
                  <a:srgbClr val="2E5496"/>
                </a:solidFill>
                <a:latin typeface="Arial"/>
                <a:cs typeface="Arial"/>
              </a:rPr>
              <a:t>02.09.2023</a:t>
            </a:r>
            <a:r>
              <a:rPr sz="2800" b="1" spc="-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2E5496"/>
                </a:solidFill>
                <a:latin typeface="Arial"/>
                <a:cs typeface="Arial"/>
              </a:rPr>
              <a:t>–</a:t>
            </a:r>
            <a:r>
              <a:rPr sz="2800" b="1" spc="-2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2E5496"/>
                </a:solidFill>
                <a:latin typeface="Arial"/>
                <a:cs typeface="Arial"/>
              </a:rPr>
              <a:t>08.09.2023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7055" y="998517"/>
            <a:ext cx="5262245" cy="2284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ct val="104700"/>
              </a:lnSpc>
              <a:spcBef>
                <a:spcPts val="135"/>
              </a:spcBef>
            </a:pPr>
            <a:r>
              <a:rPr sz="2000" b="1" dirty="0">
                <a:solidFill>
                  <a:srgbClr val="2E5496"/>
                </a:solidFill>
                <a:latin typeface="Arial"/>
                <a:cs typeface="Arial"/>
              </a:rPr>
              <a:t>ТЕ</a:t>
            </a:r>
            <a:r>
              <a:rPr sz="2000" b="1" spc="-10" dirty="0">
                <a:solidFill>
                  <a:srgbClr val="2E5496"/>
                </a:solidFill>
                <a:latin typeface="Arial"/>
                <a:cs typeface="Arial"/>
              </a:rPr>
              <a:t>Р</a:t>
            </a:r>
            <a:r>
              <a:rPr sz="2000" b="1" spc="-30" dirty="0">
                <a:solidFill>
                  <a:srgbClr val="2E5496"/>
                </a:solidFill>
                <a:latin typeface="Arial"/>
                <a:cs typeface="Arial"/>
              </a:rPr>
              <a:t>Р</a:t>
            </a:r>
            <a:r>
              <a:rPr sz="2000" b="1" dirty="0">
                <a:solidFill>
                  <a:srgbClr val="2E5496"/>
                </a:solidFill>
                <a:latin typeface="Arial"/>
                <a:cs typeface="Arial"/>
              </a:rPr>
              <a:t>ОРИЗ</a:t>
            </a:r>
            <a:r>
              <a:rPr sz="2000" b="1" spc="-5" dirty="0">
                <a:solidFill>
                  <a:srgbClr val="2E5496"/>
                </a:solidFill>
                <a:latin typeface="Arial"/>
                <a:cs typeface="Arial"/>
              </a:rPr>
              <a:t>М</a:t>
            </a:r>
            <a:r>
              <a:rPr sz="2000" spc="-320" dirty="0">
                <a:latin typeface="Tahoma"/>
                <a:cs typeface="Tahoma"/>
              </a:rPr>
              <a:t>¹</a:t>
            </a:r>
            <a:r>
              <a:rPr sz="2000" spc="-190" dirty="0">
                <a:latin typeface="Tahoma"/>
                <a:cs typeface="Tahoma"/>
              </a:rPr>
              <a:t> </a:t>
            </a:r>
            <a:r>
              <a:rPr sz="1600" spc="-50" dirty="0">
                <a:latin typeface="Tahoma"/>
                <a:cs typeface="Tahoma"/>
              </a:rPr>
              <a:t>- </a:t>
            </a:r>
            <a:r>
              <a:rPr sz="1600" spc="35" dirty="0">
                <a:latin typeface="Tahoma"/>
                <a:cs typeface="Tahoma"/>
              </a:rPr>
              <a:t>дос</a:t>
            </a:r>
            <a:r>
              <a:rPr sz="1600" spc="-25" dirty="0">
                <a:latin typeface="Tahoma"/>
                <a:cs typeface="Tahoma"/>
              </a:rPr>
              <a:t>тиже</a:t>
            </a:r>
            <a:r>
              <a:rPr sz="1600" spc="-30" dirty="0">
                <a:latin typeface="Tahoma"/>
                <a:cs typeface="Tahoma"/>
              </a:rPr>
              <a:t>н</a:t>
            </a:r>
            <a:r>
              <a:rPr sz="1600" spc="15" dirty="0">
                <a:latin typeface="Tahoma"/>
                <a:cs typeface="Tahoma"/>
              </a:rPr>
              <a:t>ие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30" dirty="0">
                <a:latin typeface="Tahoma"/>
                <a:cs typeface="Tahoma"/>
              </a:rPr>
              <a:t>н</a:t>
            </a:r>
            <a:r>
              <a:rPr sz="1600" spc="50" dirty="0">
                <a:latin typeface="Tahoma"/>
                <a:cs typeface="Tahoma"/>
              </a:rPr>
              <a:t>ас</a:t>
            </a:r>
            <a:r>
              <a:rPr sz="1600" spc="20" dirty="0">
                <a:latin typeface="Tahoma"/>
                <a:cs typeface="Tahoma"/>
              </a:rPr>
              <a:t>ильст</a:t>
            </a:r>
            <a:r>
              <a:rPr sz="1600" spc="-5" dirty="0">
                <a:latin typeface="Tahoma"/>
                <a:cs typeface="Tahoma"/>
              </a:rPr>
              <a:t>вен</a:t>
            </a:r>
            <a:r>
              <a:rPr sz="1600" spc="-10" dirty="0">
                <a:latin typeface="Tahoma"/>
                <a:cs typeface="Tahoma"/>
              </a:rPr>
              <a:t>н</a:t>
            </a:r>
            <a:r>
              <a:rPr sz="1600" spc="55" dirty="0">
                <a:latin typeface="Tahoma"/>
                <a:cs typeface="Tahoma"/>
              </a:rPr>
              <a:t>ым</a:t>
            </a:r>
            <a:r>
              <a:rPr sz="1600" spc="-15" dirty="0">
                <a:latin typeface="Tahoma"/>
                <a:cs typeface="Tahoma"/>
              </a:rPr>
              <a:t> </a:t>
            </a:r>
            <a:r>
              <a:rPr sz="1600" spc="-20" dirty="0">
                <a:latin typeface="Tahoma"/>
                <a:cs typeface="Tahoma"/>
              </a:rPr>
              <a:t>п</a:t>
            </a:r>
            <a:r>
              <a:rPr sz="1600" spc="-40" dirty="0">
                <a:latin typeface="Tahoma"/>
                <a:cs typeface="Tahoma"/>
              </a:rPr>
              <a:t>у</a:t>
            </a:r>
            <a:r>
              <a:rPr sz="1600" spc="25" dirty="0">
                <a:latin typeface="Tahoma"/>
                <a:cs typeface="Tahoma"/>
              </a:rPr>
              <a:t>тём  </a:t>
            </a:r>
            <a:r>
              <a:rPr sz="1600" spc="-15" dirty="0">
                <a:latin typeface="Tahoma"/>
                <a:cs typeface="Tahoma"/>
              </a:rPr>
              <a:t>политических,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идеологических,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экономических </a:t>
            </a:r>
            <a:r>
              <a:rPr sz="1600" spc="-10" dirty="0">
                <a:latin typeface="Tahoma"/>
                <a:cs typeface="Tahoma"/>
              </a:rPr>
              <a:t>и</a:t>
            </a:r>
            <a:endParaRPr sz="1600">
              <a:latin typeface="Tahoma"/>
              <a:cs typeface="Tahoma"/>
            </a:endParaRPr>
          </a:p>
          <a:p>
            <a:pPr marL="12700" marR="185420">
              <a:lnSpc>
                <a:spcPts val="2210"/>
              </a:lnSpc>
              <a:spcBef>
                <a:spcPts val="105"/>
              </a:spcBef>
            </a:pPr>
            <a:r>
              <a:rPr sz="1600" spc="-5" dirty="0">
                <a:latin typeface="Tahoma"/>
                <a:cs typeface="Tahoma"/>
              </a:rPr>
              <a:t>религиозных </a:t>
            </a:r>
            <a:r>
              <a:rPr sz="1600" spc="10" dirty="0">
                <a:latin typeface="Tahoma"/>
                <a:cs typeface="Tahoma"/>
              </a:rPr>
              <a:t>целей </a:t>
            </a:r>
            <a:r>
              <a:rPr sz="1600" spc="5" dirty="0">
                <a:latin typeface="Tahoma"/>
                <a:cs typeface="Tahoma"/>
              </a:rPr>
              <a:t>(реализация </a:t>
            </a:r>
            <a:r>
              <a:rPr sz="1600" spc="-10" dirty="0">
                <a:latin typeface="Tahoma"/>
                <a:cs typeface="Tahoma"/>
              </a:rPr>
              <a:t>террористического 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20" dirty="0">
                <a:latin typeface="Tahoma"/>
                <a:cs typeface="Tahoma"/>
              </a:rPr>
              <a:t>акта,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пропаганда</a:t>
            </a:r>
            <a:r>
              <a:rPr sz="1600" spc="-3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идей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терроризма,</a:t>
            </a:r>
            <a:r>
              <a:rPr sz="1600" spc="-15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распространение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1600" spc="15" dirty="0">
                <a:latin typeface="Tahoma"/>
                <a:cs typeface="Tahoma"/>
              </a:rPr>
              <a:t>материалов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или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информации, </a:t>
            </a:r>
            <a:r>
              <a:rPr sz="1600" dirty="0">
                <a:latin typeface="Tahoma"/>
                <a:cs typeface="Tahoma"/>
              </a:rPr>
              <a:t>призывающих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-100" dirty="0">
                <a:latin typeface="Tahoma"/>
                <a:cs typeface="Tahoma"/>
              </a:rPr>
              <a:t>к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600" spc="10" dirty="0">
                <a:latin typeface="Tahoma"/>
                <a:cs typeface="Tahoma"/>
              </a:rPr>
              <a:t>осуществлению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террористической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деятельности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либо</a:t>
            </a:r>
            <a:endParaRPr sz="1600">
              <a:latin typeface="Tahoma"/>
              <a:cs typeface="Tahoma"/>
            </a:endParaRPr>
          </a:p>
          <a:p>
            <a:pPr marL="12700" marR="36830">
              <a:lnSpc>
                <a:spcPct val="114399"/>
              </a:lnSpc>
              <a:spcBef>
                <a:spcPts val="10"/>
              </a:spcBef>
            </a:pPr>
            <a:r>
              <a:rPr sz="1600" spc="15" dirty="0">
                <a:latin typeface="Tahoma"/>
                <a:cs typeface="Tahoma"/>
              </a:rPr>
              <a:t>обосновывающих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или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оправдывающих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необходимость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осуществления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-20" dirty="0">
                <a:latin typeface="Tahoma"/>
                <a:cs typeface="Tahoma"/>
              </a:rPr>
              <a:t>такой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деятельности)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24633" y="5115814"/>
            <a:ext cx="701611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latin typeface="Tahoma"/>
                <a:cs typeface="Tahoma"/>
              </a:rPr>
              <a:t>Информационно-методические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материалы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по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организации</a:t>
            </a:r>
            <a:endParaRPr sz="16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1600" dirty="0">
                <a:latin typeface="Tahoma"/>
                <a:cs typeface="Tahoma"/>
              </a:rPr>
              <a:t>профилактической </a:t>
            </a:r>
            <a:r>
              <a:rPr sz="1600" spc="10" dirty="0">
                <a:latin typeface="Tahoma"/>
                <a:cs typeface="Tahoma"/>
              </a:rPr>
              <a:t>работы </a:t>
            </a:r>
            <a:r>
              <a:rPr sz="1600" spc="5" dirty="0">
                <a:latin typeface="Tahoma"/>
                <a:cs typeface="Tahoma"/>
              </a:rPr>
              <a:t>в образовательных </a:t>
            </a:r>
            <a:r>
              <a:rPr sz="1600" spc="-10" dirty="0">
                <a:latin typeface="Tahoma"/>
                <a:cs typeface="Tahoma"/>
              </a:rPr>
              <a:t>организациях по </a:t>
            </a:r>
            <a:r>
              <a:rPr sz="1600" spc="15" dirty="0">
                <a:latin typeface="Tahoma"/>
                <a:cs typeface="Tahoma"/>
              </a:rPr>
              <a:t>вопросам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предотвращения </a:t>
            </a:r>
            <a:r>
              <a:rPr sz="1600" spc="10" dirty="0">
                <a:latin typeface="Tahoma"/>
                <a:cs typeface="Tahoma"/>
              </a:rPr>
              <a:t>распространения </a:t>
            </a:r>
            <a:r>
              <a:rPr sz="1600" spc="-10" dirty="0">
                <a:latin typeface="Tahoma"/>
                <a:cs typeface="Tahoma"/>
              </a:rPr>
              <a:t>идеологического </a:t>
            </a:r>
            <a:r>
              <a:rPr sz="1600" spc="5" dirty="0">
                <a:latin typeface="Tahoma"/>
                <a:cs typeface="Tahoma"/>
              </a:rPr>
              <a:t>воздействия 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террористических </a:t>
            </a:r>
            <a:r>
              <a:rPr sz="1600" spc="-15" dirty="0">
                <a:latin typeface="Tahoma"/>
                <a:cs typeface="Tahoma"/>
              </a:rPr>
              <a:t>течений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на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обучающихся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600" spc="5" dirty="0">
                <a:latin typeface="Tahoma"/>
                <a:cs typeface="Tahoma"/>
              </a:rPr>
              <a:t>(письмо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Министерства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просвещения</a:t>
            </a:r>
            <a:r>
              <a:rPr sz="1600" spc="-45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России</a:t>
            </a:r>
            <a:r>
              <a:rPr sz="1600" spc="-40" dirty="0">
                <a:latin typeface="Tahoma"/>
                <a:cs typeface="Tahoma"/>
              </a:rPr>
              <a:t> </a:t>
            </a:r>
            <a:r>
              <a:rPr sz="1600" spc="-20" dirty="0">
                <a:latin typeface="Tahoma"/>
                <a:cs typeface="Tahoma"/>
              </a:rPr>
              <a:t>от</a:t>
            </a:r>
            <a:r>
              <a:rPr sz="1600" spc="-45" dirty="0">
                <a:latin typeface="Tahoma"/>
                <a:cs typeface="Tahoma"/>
              </a:rPr>
              <a:t> </a:t>
            </a:r>
            <a:r>
              <a:rPr sz="1600" spc="-15" dirty="0">
                <a:latin typeface="Tahoma"/>
                <a:cs typeface="Tahoma"/>
              </a:rPr>
              <a:t>11.04.2023</a:t>
            </a:r>
            <a:r>
              <a:rPr sz="1600" spc="-45" dirty="0">
                <a:latin typeface="Tahoma"/>
                <a:cs typeface="Tahoma"/>
              </a:rPr>
              <a:t> </a:t>
            </a:r>
            <a:r>
              <a:rPr sz="1600" spc="-160" dirty="0">
                <a:latin typeface="Tahoma"/>
                <a:cs typeface="Tahoma"/>
              </a:rPr>
              <a:t>г.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85" dirty="0">
                <a:latin typeface="Tahoma"/>
                <a:cs typeface="Tahoma"/>
              </a:rPr>
              <a:t>N</a:t>
            </a:r>
            <a:r>
              <a:rPr sz="1600" spc="-4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ТВ-784/03)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256776" y="4413503"/>
            <a:ext cx="2197735" cy="2138680"/>
            <a:chOff x="9256776" y="4413503"/>
            <a:chExt cx="2197735" cy="21386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54867" y="4581230"/>
              <a:ext cx="1799901" cy="180119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9275826" y="4432553"/>
              <a:ext cx="2159635" cy="2100580"/>
            </a:xfrm>
            <a:custGeom>
              <a:avLst/>
              <a:gdLst/>
              <a:ahLst/>
              <a:cxnLst/>
              <a:rect l="l" t="t" r="r" b="b"/>
              <a:pathLst>
                <a:path w="2159634" h="2100579">
                  <a:moveTo>
                    <a:pt x="0" y="179578"/>
                  </a:moveTo>
                  <a:lnTo>
                    <a:pt x="6413" y="131835"/>
                  </a:lnTo>
                  <a:lnTo>
                    <a:pt x="24510" y="88937"/>
                  </a:lnTo>
                  <a:lnTo>
                    <a:pt x="52577" y="52593"/>
                  </a:lnTo>
                  <a:lnTo>
                    <a:pt x="88900" y="24515"/>
                  </a:lnTo>
                  <a:lnTo>
                    <a:pt x="131762" y="6414"/>
                  </a:lnTo>
                  <a:lnTo>
                    <a:pt x="179450" y="0"/>
                  </a:lnTo>
                  <a:lnTo>
                    <a:pt x="1979929" y="0"/>
                  </a:lnTo>
                  <a:lnTo>
                    <a:pt x="2027672" y="6414"/>
                  </a:lnTo>
                  <a:lnTo>
                    <a:pt x="2070570" y="24515"/>
                  </a:lnTo>
                  <a:lnTo>
                    <a:pt x="2106914" y="52593"/>
                  </a:lnTo>
                  <a:lnTo>
                    <a:pt x="2134992" y="88937"/>
                  </a:lnTo>
                  <a:lnTo>
                    <a:pt x="2153093" y="131835"/>
                  </a:lnTo>
                  <a:lnTo>
                    <a:pt x="2159507" y="179578"/>
                  </a:lnTo>
                  <a:lnTo>
                    <a:pt x="2159507" y="1920557"/>
                  </a:lnTo>
                  <a:lnTo>
                    <a:pt x="2153093" y="1968281"/>
                  </a:lnTo>
                  <a:lnTo>
                    <a:pt x="2134992" y="2011164"/>
                  </a:lnTo>
                  <a:lnTo>
                    <a:pt x="2106914" y="2047495"/>
                  </a:lnTo>
                  <a:lnTo>
                    <a:pt x="2070570" y="2075564"/>
                  </a:lnTo>
                  <a:lnTo>
                    <a:pt x="2027672" y="2093659"/>
                  </a:lnTo>
                  <a:lnTo>
                    <a:pt x="1979929" y="2100072"/>
                  </a:lnTo>
                  <a:lnTo>
                    <a:pt x="179450" y="2100072"/>
                  </a:lnTo>
                  <a:lnTo>
                    <a:pt x="131762" y="2093659"/>
                  </a:lnTo>
                  <a:lnTo>
                    <a:pt x="88900" y="2075564"/>
                  </a:lnTo>
                  <a:lnTo>
                    <a:pt x="52577" y="2047495"/>
                  </a:lnTo>
                  <a:lnTo>
                    <a:pt x="24510" y="2011164"/>
                  </a:lnTo>
                  <a:lnTo>
                    <a:pt x="6413" y="1968281"/>
                  </a:lnTo>
                  <a:lnTo>
                    <a:pt x="0" y="1920557"/>
                  </a:lnTo>
                  <a:lnTo>
                    <a:pt x="0" y="179578"/>
                  </a:lnTo>
                  <a:close/>
                </a:path>
              </a:pathLst>
            </a:custGeom>
            <a:ln w="38100">
              <a:solidFill>
                <a:srgbClr val="86A3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161913" y="933011"/>
            <a:ext cx="5501640" cy="262890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148590">
              <a:lnSpc>
                <a:spcPct val="109200"/>
              </a:lnSpc>
              <a:spcBef>
                <a:spcPts val="15"/>
              </a:spcBef>
            </a:pPr>
            <a:r>
              <a:rPr sz="2000" b="1" spc="-5" dirty="0">
                <a:solidFill>
                  <a:srgbClr val="2E5496"/>
                </a:solidFill>
                <a:latin typeface="Arial"/>
                <a:cs typeface="Arial"/>
              </a:rPr>
              <a:t>Э</a:t>
            </a:r>
            <a:r>
              <a:rPr sz="2000" b="1" spc="-25" dirty="0">
                <a:solidFill>
                  <a:srgbClr val="2E5496"/>
                </a:solidFill>
                <a:latin typeface="Arial"/>
                <a:cs typeface="Arial"/>
              </a:rPr>
              <a:t>К</a:t>
            </a:r>
            <a:r>
              <a:rPr sz="2000" b="1" spc="-45" dirty="0">
                <a:solidFill>
                  <a:srgbClr val="2E5496"/>
                </a:solidFill>
                <a:latin typeface="Arial"/>
                <a:cs typeface="Arial"/>
              </a:rPr>
              <a:t>С</a:t>
            </a:r>
            <a:r>
              <a:rPr sz="2000" b="1" dirty="0">
                <a:solidFill>
                  <a:srgbClr val="2E5496"/>
                </a:solidFill>
                <a:latin typeface="Arial"/>
                <a:cs typeface="Arial"/>
              </a:rPr>
              <a:t>ТР</a:t>
            </a:r>
            <a:r>
              <a:rPr sz="2000" b="1" spc="-10" dirty="0">
                <a:solidFill>
                  <a:srgbClr val="2E5496"/>
                </a:solidFill>
                <a:latin typeface="Arial"/>
                <a:cs typeface="Arial"/>
              </a:rPr>
              <a:t>Е</a:t>
            </a:r>
            <a:r>
              <a:rPr sz="2000" b="1" dirty="0">
                <a:solidFill>
                  <a:srgbClr val="2E5496"/>
                </a:solidFill>
                <a:latin typeface="Arial"/>
                <a:cs typeface="Arial"/>
              </a:rPr>
              <a:t>МИЗМ</a:t>
            </a:r>
            <a:r>
              <a:rPr sz="2000" spc="-320" dirty="0">
                <a:latin typeface="Tahoma"/>
                <a:cs typeface="Tahoma"/>
              </a:rPr>
              <a:t>²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1600" spc="-70" dirty="0">
                <a:latin typeface="Tahoma"/>
                <a:cs typeface="Tahoma"/>
              </a:rPr>
              <a:t>к</a:t>
            </a:r>
            <a:r>
              <a:rPr sz="1600" spc="-35" dirty="0">
                <a:latin typeface="Tahoma"/>
                <a:cs typeface="Tahoma"/>
              </a:rPr>
              <a:t>а</a:t>
            </a:r>
            <a:r>
              <a:rPr sz="1600" spc="-20" dirty="0">
                <a:latin typeface="Tahoma"/>
                <a:cs typeface="Tahoma"/>
              </a:rPr>
              <a:t>к</a:t>
            </a:r>
            <a:r>
              <a:rPr sz="1600" spc="25" dirty="0">
                <a:latin typeface="Tahoma"/>
                <a:cs typeface="Tahoma"/>
              </a:rPr>
              <a:t>о</a:t>
            </a:r>
            <a:r>
              <a:rPr sz="1600" spc="35" dirty="0">
                <a:latin typeface="Tahoma"/>
                <a:cs typeface="Tahoma"/>
              </a:rPr>
              <a:t>е</a:t>
            </a:r>
            <a:r>
              <a:rPr sz="1600" spc="-55" dirty="0">
                <a:latin typeface="Tahoma"/>
                <a:cs typeface="Tahoma"/>
              </a:rPr>
              <a:t>-</a:t>
            </a:r>
            <a:r>
              <a:rPr sz="1600" spc="40" dirty="0">
                <a:latin typeface="Tahoma"/>
                <a:cs typeface="Tahoma"/>
              </a:rPr>
              <a:t>л</a:t>
            </a:r>
            <a:r>
              <a:rPr sz="1600" spc="10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б</a:t>
            </a:r>
            <a:r>
              <a:rPr sz="1600" spc="15" dirty="0">
                <a:latin typeface="Tahoma"/>
                <a:cs typeface="Tahoma"/>
              </a:rPr>
              <a:t>о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д</a:t>
            </a:r>
            <a:r>
              <a:rPr sz="1600" spc="10" dirty="0">
                <a:latin typeface="Tahoma"/>
                <a:cs typeface="Tahoma"/>
              </a:rPr>
              <a:t>еян</a:t>
            </a:r>
            <a:r>
              <a:rPr sz="1600" spc="-5" dirty="0">
                <a:latin typeface="Tahoma"/>
                <a:cs typeface="Tahoma"/>
              </a:rPr>
              <a:t>ие,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-30" dirty="0">
                <a:latin typeface="Tahoma"/>
                <a:cs typeface="Tahoma"/>
              </a:rPr>
              <a:t>н</a:t>
            </a:r>
            <a:r>
              <a:rPr sz="1600" spc="5" dirty="0">
                <a:latin typeface="Tahoma"/>
                <a:cs typeface="Tahoma"/>
              </a:rPr>
              <a:t>апра</a:t>
            </a:r>
            <a:r>
              <a:rPr sz="1600" spc="-25" dirty="0">
                <a:latin typeface="Tahoma"/>
                <a:cs typeface="Tahoma"/>
              </a:rPr>
              <a:t>в</a:t>
            </a:r>
            <a:r>
              <a:rPr sz="1600" spc="40" dirty="0">
                <a:latin typeface="Tahoma"/>
                <a:cs typeface="Tahoma"/>
              </a:rPr>
              <a:t>л</a:t>
            </a:r>
            <a:r>
              <a:rPr sz="1600" spc="-5" dirty="0">
                <a:latin typeface="Tahoma"/>
                <a:cs typeface="Tahoma"/>
              </a:rPr>
              <a:t>ен</a:t>
            </a:r>
            <a:r>
              <a:rPr sz="1600" spc="-10" dirty="0">
                <a:latin typeface="Tahoma"/>
                <a:cs typeface="Tahoma"/>
              </a:rPr>
              <a:t>н</a:t>
            </a:r>
            <a:r>
              <a:rPr sz="1600" spc="20" dirty="0">
                <a:latin typeface="Tahoma"/>
                <a:cs typeface="Tahoma"/>
              </a:rPr>
              <a:t>ое  </a:t>
            </a:r>
            <a:r>
              <a:rPr sz="1600" spc="5" dirty="0">
                <a:latin typeface="Tahoma"/>
                <a:cs typeface="Tahoma"/>
              </a:rPr>
              <a:t>на </a:t>
            </a:r>
            <a:r>
              <a:rPr sz="1600" spc="10" dirty="0">
                <a:latin typeface="Tahoma"/>
                <a:cs typeface="Tahoma"/>
              </a:rPr>
              <a:t>насильственный </a:t>
            </a:r>
            <a:r>
              <a:rPr sz="1600" dirty="0">
                <a:latin typeface="Tahoma"/>
                <a:cs typeface="Tahoma"/>
              </a:rPr>
              <a:t>захват </a:t>
            </a:r>
            <a:r>
              <a:rPr sz="1600" spc="15" dirty="0">
                <a:latin typeface="Tahoma"/>
                <a:cs typeface="Tahoma"/>
              </a:rPr>
              <a:t>власти </a:t>
            </a:r>
            <a:r>
              <a:rPr sz="1600" spc="5" dirty="0">
                <a:latin typeface="Tahoma"/>
                <a:cs typeface="Tahoma"/>
              </a:rPr>
              <a:t>или </a:t>
            </a:r>
            <a:r>
              <a:rPr sz="1600" spc="15" dirty="0">
                <a:latin typeface="Tahoma"/>
                <a:cs typeface="Tahoma"/>
              </a:rPr>
              <a:t>насильственное 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удержание</a:t>
            </a:r>
            <a:r>
              <a:rPr sz="1600" spc="-15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власти,</a:t>
            </a:r>
            <a:r>
              <a:rPr sz="1600" spc="-40" dirty="0">
                <a:latin typeface="Tahoma"/>
                <a:cs typeface="Tahoma"/>
              </a:rPr>
              <a:t> </a:t>
            </a:r>
            <a:r>
              <a:rPr sz="1600" spc="45" dirty="0">
                <a:latin typeface="Tahoma"/>
                <a:cs typeface="Tahoma"/>
              </a:rPr>
              <a:t>а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-35" dirty="0">
                <a:latin typeface="Tahoma"/>
                <a:cs typeface="Tahoma"/>
              </a:rPr>
              <a:t>также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на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насильственное</a:t>
            </a:r>
            <a:endParaRPr sz="1600">
              <a:latin typeface="Tahoma"/>
              <a:cs typeface="Tahoma"/>
            </a:endParaRPr>
          </a:p>
          <a:p>
            <a:pPr marL="12700" marR="5080">
              <a:lnSpc>
                <a:spcPct val="114599"/>
              </a:lnSpc>
              <a:spcBef>
                <a:spcPts val="5"/>
              </a:spcBef>
            </a:pPr>
            <a:r>
              <a:rPr sz="1600" spc="10" dirty="0">
                <a:latin typeface="Tahoma"/>
                <a:cs typeface="Tahoma"/>
              </a:rPr>
              <a:t>изменение </a:t>
            </a:r>
            <a:r>
              <a:rPr sz="1600" spc="-15" dirty="0">
                <a:latin typeface="Tahoma"/>
                <a:cs typeface="Tahoma"/>
              </a:rPr>
              <a:t>конституционного </a:t>
            </a:r>
            <a:r>
              <a:rPr sz="1600" spc="15" dirty="0">
                <a:latin typeface="Tahoma"/>
                <a:cs typeface="Tahoma"/>
              </a:rPr>
              <a:t>строя </a:t>
            </a:r>
            <a:r>
              <a:rPr sz="1600" dirty="0">
                <a:latin typeface="Tahoma"/>
                <a:cs typeface="Tahoma"/>
              </a:rPr>
              <a:t>государства, </a:t>
            </a:r>
            <a:r>
              <a:rPr sz="1600" spc="45" dirty="0">
                <a:latin typeface="Tahoma"/>
                <a:cs typeface="Tahoma"/>
              </a:rPr>
              <a:t>а </a:t>
            </a:r>
            <a:r>
              <a:rPr sz="1600" spc="5" dirty="0">
                <a:latin typeface="Tahoma"/>
                <a:cs typeface="Tahoma"/>
              </a:rPr>
              <a:t>равно </a:t>
            </a:r>
            <a:r>
              <a:rPr sz="1600" spc="10" dirty="0">
                <a:latin typeface="Tahoma"/>
                <a:cs typeface="Tahoma"/>
              </a:rPr>
              <a:t> насильственное </a:t>
            </a:r>
            <a:r>
              <a:rPr sz="1600" dirty="0">
                <a:latin typeface="Tahoma"/>
                <a:cs typeface="Tahoma"/>
              </a:rPr>
              <a:t>посягательство </a:t>
            </a:r>
            <a:r>
              <a:rPr sz="1600" spc="10" dirty="0">
                <a:latin typeface="Tahoma"/>
                <a:cs typeface="Tahoma"/>
              </a:rPr>
              <a:t>на </a:t>
            </a:r>
            <a:r>
              <a:rPr sz="1600" spc="5" dirty="0">
                <a:latin typeface="Tahoma"/>
                <a:cs typeface="Tahoma"/>
              </a:rPr>
              <a:t>общественную 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безопасность,</a:t>
            </a:r>
            <a:r>
              <a:rPr sz="1600" spc="-35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в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том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числе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организация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в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вышеуказанных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целях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незаконных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вооруженных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формирований</a:t>
            </a:r>
            <a:r>
              <a:rPr sz="1600" spc="-1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или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600" spc="10" dirty="0">
                <a:latin typeface="Tahoma"/>
                <a:cs typeface="Tahoma"/>
              </a:rPr>
              <a:t>участие</a:t>
            </a:r>
            <a:r>
              <a:rPr sz="1600" spc="-1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в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-25" dirty="0">
                <a:latin typeface="Tahoma"/>
                <a:cs typeface="Tahoma"/>
              </a:rPr>
              <a:t>них,</a:t>
            </a:r>
            <a:r>
              <a:rPr sz="1600" spc="-10" dirty="0">
                <a:latin typeface="Tahoma"/>
                <a:cs typeface="Tahoma"/>
              </a:rPr>
              <a:t> и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преследуемые</a:t>
            </a:r>
            <a:r>
              <a:rPr sz="1600" spc="-35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в</a:t>
            </a:r>
            <a:r>
              <a:rPr sz="1600" spc="-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уголовном</a:t>
            </a:r>
            <a:r>
              <a:rPr sz="1600" spc="-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порядке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в</a:t>
            </a:r>
            <a:endParaRPr sz="1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600" spc="5" dirty="0">
                <a:latin typeface="Tahoma"/>
                <a:cs typeface="Tahoma"/>
              </a:rPr>
              <a:t>соответствии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60" dirty="0">
                <a:latin typeface="Tahoma"/>
                <a:cs typeface="Tahoma"/>
              </a:rPr>
              <a:t>с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национальным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законодательством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61913" y="3741546"/>
            <a:ext cx="47644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95" dirty="0">
                <a:latin typeface="Tahoma"/>
                <a:cs typeface="Tahoma"/>
              </a:rPr>
              <a:t>²</a:t>
            </a:r>
            <a:r>
              <a:rPr sz="1200" spc="-40" dirty="0">
                <a:latin typeface="Tahoma"/>
                <a:cs typeface="Tahoma"/>
              </a:rPr>
              <a:t> </a:t>
            </a:r>
            <a:r>
              <a:rPr sz="1200" spc="5" dirty="0">
                <a:latin typeface="Tahoma"/>
                <a:cs typeface="Tahoma"/>
              </a:rPr>
              <a:t>Шанхайская</a:t>
            </a:r>
            <a:r>
              <a:rPr sz="1200" spc="-5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конвенция</a:t>
            </a:r>
            <a:r>
              <a:rPr sz="1200" spc="-35" dirty="0">
                <a:latin typeface="Tahoma"/>
                <a:cs typeface="Tahoma"/>
              </a:rPr>
              <a:t> </a:t>
            </a:r>
            <a:r>
              <a:rPr sz="1200" spc="15" dirty="0">
                <a:latin typeface="Tahoma"/>
                <a:cs typeface="Tahoma"/>
              </a:rPr>
              <a:t>о</a:t>
            </a:r>
            <a:r>
              <a:rPr sz="1200" spc="-45" dirty="0">
                <a:latin typeface="Tahoma"/>
                <a:cs typeface="Tahoma"/>
              </a:rPr>
              <a:t> </a:t>
            </a:r>
            <a:r>
              <a:rPr sz="1200" spc="15" dirty="0">
                <a:latin typeface="Tahoma"/>
                <a:cs typeface="Tahoma"/>
              </a:rPr>
              <a:t>борьбе</a:t>
            </a:r>
            <a:r>
              <a:rPr sz="1200" spc="-40" dirty="0">
                <a:latin typeface="Tahoma"/>
                <a:cs typeface="Tahoma"/>
              </a:rPr>
              <a:t> </a:t>
            </a:r>
            <a:r>
              <a:rPr sz="1200" spc="45" dirty="0">
                <a:latin typeface="Tahoma"/>
                <a:cs typeface="Tahoma"/>
              </a:rPr>
              <a:t>с</a:t>
            </a:r>
            <a:r>
              <a:rPr sz="1200" spc="-35" dirty="0">
                <a:latin typeface="Tahoma"/>
                <a:cs typeface="Tahoma"/>
              </a:rPr>
              <a:t> </a:t>
            </a:r>
            <a:r>
              <a:rPr sz="1200" spc="5" dirty="0">
                <a:latin typeface="Tahoma"/>
                <a:cs typeface="Tahoma"/>
              </a:rPr>
              <a:t>терроризмом,</a:t>
            </a:r>
            <a:r>
              <a:rPr sz="1200" spc="-70" dirty="0">
                <a:latin typeface="Tahoma"/>
                <a:cs typeface="Tahoma"/>
              </a:rPr>
              <a:t> </a:t>
            </a:r>
            <a:r>
              <a:rPr sz="1200" spc="15" dirty="0">
                <a:latin typeface="Tahoma"/>
                <a:cs typeface="Tahoma"/>
              </a:rPr>
              <a:t>сепаратизмом</a:t>
            </a:r>
            <a:r>
              <a:rPr sz="1200" spc="-7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и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200" spc="15" dirty="0">
                <a:latin typeface="Tahoma"/>
                <a:cs typeface="Tahoma"/>
              </a:rPr>
              <a:t>экстремизмом»</a:t>
            </a:r>
            <a:r>
              <a:rPr sz="1200" spc="-8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(п.</a:t>
            </a:r>
            <a:r>
              <a:rPr sz="1200" spc="-25" dirty="0">
                <a:latin typeface="Tahoma"/>
                <a:cs typeface="Tahoma"/>
              </a:rPr>
              <a:t> </a:t>
            </a:r>
            <a:r>
              <a:rPr sz="1200" spc="10" dirty="0">
                <a:latin typeface="Tahoma"/>
                <a:cs typeface="Tahoma"/>
              </a:rPr>
              <a:t>3</a:t>
            </a:r>
            <a:r>
              <a:rPr sz="1200" spc="-50" dirty="0">
                <a:latin typeface="Tahoma"/>
                <a:cs typeface="Tahoma"/>
              </a:rPr>
              <a:t> </a:t>
            </a:r>
            <a:r>
              <a:rPr sz="1200" spc="-30" dirty="0">
                <a:latin typeface="Tahoma"/>
                <a:cs typeface="Tahoma"/>
              </a:rPr>
              <a:t>ч.</a:t>
            </a:r>
            <a:r>
              <a:rPr sz="1200" spc="-40" dirty="0">
                <a:latin typeface="Tahoma"/>
                <a:cs typeface="Tahoma"/>
              </a:rPr>
              <a:t> </a:t>
            </a:r>
            <a:r>
              <a:rPr sz="1200" spc="10" dirty="0">
                <a:latin typeface="Tahoma"/>
                <a:cs typeface="Tahoma"/>
              </a:rPr>
              <a:t>1</a:t>
            </a:r>
            <a:r>
              <a:rPr sz="1200" spc="-35" dirty="0">
                <a:latin typeface="Tahoma"/>
                <a:cs typeface="Tahoma"/>
              </a:rPr>
              <a:t> </a:t>
            </a:r>
            <a:r>
              <a:rPr sz="1200" spc="-45" dirty="0">
                <a:latin typeface="Tahoma"/>
                <a:cs typeface="Tahoma"/>
              </a:rPr>
              <a:t>ст. </a:t>
            </a:r>
            <a:r>
              <a:rPr sz="1200" spc="10" dirty="0">
                <a:latin typeface="Tahoma"/>
                <a:cs typeface="Tahoma"/>
              </a:rPr>
              <a:t>1</a:t>
            </a:r>
            <a:r>
              <a:rPr sz="1200" spc="-45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от</a:t>
            </a:r>
            <a:r>
              <a:rPr sz="1200" spc="-50" dirty="0">
                <a:latin typeface="Tahoma"/>
                <a:cs typeface="Tahoma"/>
              </a:rPr>
              <a:t> </a:t>
            </a:r>
            <a:r>
              <a:rPr sz="1200" spc="10" dirty="0">
                <a:latin typeface="Tahoma"/>
                <a:cs typeface="Tahoma"/>
              </a:rPr>
              <a:t>15</a:t>
            </a:r>
            <a:r>
              <a:rPr sz="1200" spc="-45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июня</a:t>
            </a:r>
            <a:r>
              <a:rPr sz="1200" spc="-40" dirty="0">
                <a:latin typeface="Tahoma"/>
                <a:cs typeface="Tahoma"/>
              </a:rPr>
              <a:t> </a:t>
            </a:r>
            <a:r>
              <a:rPr sz="1200" spc="10" dirty="0">
                <a:latin typeface="Tahoma"/>
                <a:cs typeface="Tahoma"/>
              </a:rPr>
              <a:t>2001</a:t>
            </a:r>
            <a:r>
              <a:rPr sz="1200" spc="-65" dirty="0">
                <a:latin typeface="Tahoma"/>
                <a:cs typeface="Tahoma"/>
              </a:rPr>
              <a:t> </a:t>
            </a:r>
            <a:r>
              <a:rPr sz="1200" spc="-100" dirty="0">
                <a:latin typeface="Tahoma"/>
                <a:cs typeface="Tahoma"/>
              </a:rPr>
              <a:t>г.)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434953" y="418846"/>
            <a:ext cx="53403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2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0136" y="3741546"/>
            <a:ext cx="45961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95" dirty="0">
                <a:latin typeface="Tahoma"/>
                <a:cs typeface="Tahoma"/>
              </a:rPr>
              <a:t>¹</a:t>
            </a:r>
            <a:r>
              <a:rPr sz="1200" spc="-45" dirty="0">
                <a:latin typeface="Tahoma"/>
                <a:cs typeface="Tahoma"/>
              </a:rPr>
              <a:t> </a:t>
            </a:r>
            <a:r>
              <a:rPr sz="1200" spc="20" dirty="0">
                <a:latin typeface="Tahoma"/>
                <a:cs typeface="Tahoma"/>
              </a:rPr>
              <a:t>Ф</a:t>
            </a:r>
            <a:r>
              <a:rPr sz="1200" spc="-5" dirty="0">
                <a:latin typeface="Tahoma"/>
                <a:cs typeface="Tahoma"/>
              </a:rPr>
              <a:t>е</a:t>
            </a:r>
            <a:r>
              <a:rPr sz="1200" spc="25" dirty="0">
                <a:latin typeface="Tahoma"/>
                <a:cs typeface="Tahoma"/>
              </a:rPr>
              <a:t>д</a:t>
            </a:r>
            <a:r>
              <a:rPr sz="1200" spc="35" dirty="0">
                <a:latin typeface="Tahoma"/>
                <a:cs typeface="Tahoma"/>
              </a:rPr>
              <a:t>е</a:t>
            </a:r>
            <a:r>
              <a:rPr sz="1200" dirty="0">
                <a:latin typeface="Tahoma"/>
                <a:cs typeface="Tahoma"/>
              </a:rPr>
              <a:t>р</a:t>
            </a:r>
            <a:r>
              <a:rPr sz="1200" spc="35" dirty="0">
                <a:latin typeface="Tahoma"/>
                <a:cs typeface="Tahoma"/>
              </a:rPr>
              <a:t>а</a:t>
            </a:r>
            <a:r>
              <a:rPr sz="1200" spc="25" dirty="0">
                <a:latin typeface="Tahoma"/>
                <a:cs typeface="Tahoma"/>
              </a:rPr>
              <a:t>л</a:t>
            </a:r>
            <a:r>
              <a:rPr sz="1200" spc="5" dirty="0">
                <a:latin typeface="Tahoma"/>
                <a:cs typeface="Tahoma"/>
              </a:rPr>
              <a:t>ь</a:t>
            </a:r>
            <a:r>
              <a:rPr sz="1200" dirty="0">
                <a:latin typeface="Tahoma"/>
                <a:cs typeface="Tahoma"/>
              </a:rPr>
              <a:t>н</a:t>
            </a:r>
            <a:r>
              <a:rPr sz="1200" spc="10" dirty="0">
                <a:latin typeface="Tahoma"/>
                <a:cs typeface="Tahoma"/>
              </a:rPr>
              <a:t>ый</a:t>
            </a:r>
            <a:r>
              <a:rPr sz="1200" spc="-60" dirty="0">
                <a:latin typeface="Tahoma"/>
                <a:cs typeface="Tahoma"/>
              </a:rPr>
              <a:t> </a:t>
            </a:r>
            <a:r>
              <a:rPr sz="1200" spc="10" dirty="0">
                <a:latin typeface="Tahoma"/>
                <a:cs typeface="Tahoma"/>
              </a:rPr>
              <a:t>з</a:t>
            </a:r>
            <a:r>
              <a:rPr sz="1200" spc="25" dirty="0">
                <a:latin typeface="Tahoma"/>
                <a:cs typeface="Tahoma"/>
              </a:rPr>
              <a:t>а</a:t>
            </a:r>
            <a:r>
              <a:rPr sz="1200" spc="-65" dirty="0">
                <a:latin typeface="Tahoma"/>
                <a:cs typeface="Tahoma"/>
              </a:rPr>
              <a:t>к</a:t>
            </a:r>
            <a:r>
              <a:rPr sz="1200" spc="15" dirty="0">
                <a:latin typeface="Tahoma"/>
                <a:cs typeface="Tahoma"/>
              </a:rPr>
              <a:t>о</a:t>
            </a:r>
            <a:r>
              <a:rPr sz="1200" spc="-15" dirty="0">
                <a:latin typeface="Tahoma"/>
                <a:cs typeface="Tahoma"/>
              </a:rPr>
              <a:t>н</a:t>
            </a:r>
            <a:r>
              <a:rPr sz="1200" spc="-55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о</a:t>
            </a:r>
            <a:r>
              <a:rPr sz="1200" spc="-15" dirty="0">
                <a:latin typeface="Tahoma"/>
                <a:cs typeface="Tahoma"/>
              </a:rPr>
              <a:t>т</a:t>
            </a:r>
            <a:r>
              <a:rPr sz="1200" spc="-50" dirty="0">
                <a:latin typeface="Tahoma"/>
                <a:cs typeface="Tahoma"/>
              </a:rPr>
              <a:t> </a:t>
            </a:r>
            <a:r>
              <a:rPr sz="1200" spc="10" dirty="0">
                <a:latin typeface="Tahoma"/>
                <a:cs typeface="Tahoma"/>
              </a:rPr>
              <a:t>06</a:t>
            </a:r>
            <a:r>
              <a:rPr sz="1200" spc="-10" dirty="0">
                <a:latin typeface="Tahoma"/>
                <a:cs typeface="Tahoma"/>
              </a:rPr>
              <a:t>.0</a:t>
            </a:r>
            <a:r>
              <a:rPr sz="1200" spc="10" dirty="0">
                <a:latin typeface="Tahoma"/>
                <a:cs typeface="Tahoma"/>
              </a:rPr>
              <a:t>3</a:t>
            </a:r>
            <a:r>
              <a:rPr sz="1200" spc="-10" dirty="0">
                <a:latin typeface="Tahoma"/>
                <a:cs typeface="Tahoma"/>
              </a:rPr>
              <a:t>.</a:t>
            </a:r>
            <a:r>
              <a:rPr sz="1200" spc="-20" dirty="0">
                <a:latin typeface="Tahoma"/>
                <a:cs typeface="Tahoma"/>
              </a:rPr>
              <a:t>2</a:t>
            </a:r>
            <a:r>
              <a:rPr sz="1200" dirty="0">
                <a:latin typeface="Tahoma"/>
                <a:cs typeface="Tahoma"/>
              </a:rPr>
              <a:t>00</a:t>
            </a:r>
            <a:r>
              <a:rPr sz="1200" spc="10" dirty="0">
                <a:latin typeface="Tahoma"/>
                <a:cs typeface="Tahoma"/>
              </a:rPr>
              <a:t>6</a:t>
            </a:r>
            <a:r>
              <a:rPr sz="1200" spc="-75" dirty="0">
                <a:latin typeface="Tahoma"/>
                <a:cs typeface="Tahoma"/>
              </a:rPr>
              <a:t> </a:t>
            </a:r>
            <a:r>
              <a:rPr sz="1200" spc="65" dirty="0">
                <a:latin typeface="Tahoma"/>
                <a:cs typeface="Tahoma"/>
              </a:rPr>
              <a:t>N</a:t>
            </a:r>
            <a:r>
              <a:rPr sz="1200" spc="-45" dirty="0">
                <a:latin typeface="Tahoma"/>
                <a:cs typeface="Tahoma"/>
              </a:rPr>
              <a:t> </a:t>
            </a:r>
            <a:r>
              <a:rPr sz="1200" spc="10" dirty="0">
                <a:latin typeface="Tahoma"/>
                <a:cs typeface="Tahoma"/>
              </a:rPr>
              <a:t>3</a:t>
            </a:r>
            <a:r>
              <a:rPr sz="1200" spc="30" dirty="0">
                <a:latin typeface="Tahoma"/>
                <a:cs typeface="Tahoma"/>
              </a:rPr>
              <a:t>5</a:t>
            </a:r>
            <a:r>
              <a:rPr sz="1200" spc="-45" dirty="0">
                <a:latin typeface="Tahoma"/>
                <a:cs typeface="Tahoma"/>
              </a:rPr>
              <a:t>-</a:t>
            </a:r>
            <a:r>
              <a:rPr sz="1200" spc="50" dirty="0">
                <a:latin typeface="Tahoma"/>
                <a:cs typeface="Tahoma"/>
              </a:rPr>
              <a:t>Ф</a:t>
            </a:r>
            <a:r>
              <a:rPr sz="1200" spc="40" dirty="0">
                <a:latin typeface="Tahoma"/>
                <a:cs typeface="Tahoma"/>
              </a:rPr>
              <a:t>З</a:t>
            </a:r>
            <a:r>
              <a:rPr sz="1200" spc="-6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(р</a:t>
            </a:r>
            <a:r>
              <a:rPr sz="1200" spc="-30" dirty="0">
                <a:latin typeface="Tahoma"/>
                <a:cs typeface="Tahoma"/>
              </a:rPr>
              <a:t>е</a:t>
            </a:r>
            <a:r>
              <a:rPr sz="1200" spc="25" dirty="0">
                <a:latin typeface="Tahoma"/>
                <a:cs typeface="Tahoma"/>
              </a:rPr>
              <a:t>д</a:t>
            </a:r>
            <a:r>
              <a:rPr sz="1200" spc="-30" dirty="0">
                <a:latin typeface="Tahoma"/>
                <a:cs typeface="Tahoma"/>
              </a:rPr>
              <a:t>.</a:t>
            </a:r>
            <a:r>
              <a:rPr sz="1200" spc="-5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о</a:t>
            </a:r>
            <a:r>
              <a:rPr sz="1200" spc="-15" dirty="0">
                <a:latin typeface="Tahoma"/>
                <a:cs typeface="Tahoma"/>
              </a:rPr>
              <a:t>т</a:t>
            </a:r>
            <a:r>
              <a:rPr sz="1200" spc="-50" dirty="0">
                <a:latin typeface="Tahoma"/>
                <a:cs typeface="Tahoma"/>
              </a:rPr>
              <a:t> </a:t>
            </a:r>
            <a:r>
              <a:rPr sz="1200" spc="10" dirty="0">
                <a:latin typeface="Tahoma"/>
                <a:cs typeface="Tahoma"/>
              </a:rPr>
              <a:t>10</a:t>
            </a:r>
            <a:r>
              <a:rPr sz="1200" spc="-10" dirty="0">
                <a:latin typeface="Tahoma"/>
                <a:cs typeface="Tahoma"/>
              </a:rPr>
              <a:t>.0</a:t>
            </a:r>
            <a:r>
              <a:rPr sz="1200" spc="10" dirty="0">
                <a:latin typeface="Tahoma"/>
                <a:cs typeface="Tahoma"/>
              </a:rPr>
              <a:t>7</a:t>
            </a:r>
            <a:r>
              <a:rPr sz="1200" spc="-10" dirty="0">
                <a:latin typeface="Tahoma"/>
                <a:cs typeface="Tahoma"/>
              </a:rPr>
              <a:t>.2</a:t>
            </a:r>
            <a:r>
              <a:rPr sz="1200" dirty="0">
                <a:latin typeface="Tahoma"/>
                <a:cs typeface="Tahoma"/>
              </a:rPr>
              <a:t>023</a:t>
            </a:r>
            <a:r>
              <a:rPr sz="1200" spc="-60" dirty="0">
                <a:latin typeface="Tahoma"/>
                <a:cs typeface="Tahoma"/>
              </a:rPr>
              <a:t>)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200" spc="30" dirty="0">
                <a:latin typeface="Tahoma"/>
                <a:cs typeface="Tahoma"/>
              </a:rPr>
              <a:t>«О</a:t>
            </a:r>
            <a:r>
              <a:rPr sz="1200" spc="-7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противодействии</a:t>
            </a:r>
            <a:r>
              <a:rPr sz="1200" spc="-85" dirty="0">
                <a:latin typeface="Tahoma"/>
                <a:cs typeface="Tahoma"/>
              </a:rPr>
              <a:t> </a:t>
            </a:r>
            <a:r>
              <a:rPr sz="1200" spc="5" dirty="0">
                <a:latin typeface="Tahoma"/>
                <a:cs typeface="Tahoma"/>
              </a:rPr>
              <a:t>терроризму»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66775" y="157353"/>
            <a:ext cx="74866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ЧТО</a:t>
            </a:r>
            <a:r>
              <a:rPr spc="-5" dirty="0"/>
              <a:t> </a:t>
            </a:r>
            <a:r>
              <a:rPr spc="-45" dirty="0"/>
              <a:t>ТАКОЕ</a:t>
            </a:r>
            <a:r>
              <a:rPr spc="15" dirty="0"/>
              <a:t> </a:t>
            </a:r>
            <a:r>
              <a:rPr spc="-15" dirty="0"/>
              <a:t>ТЕРРОРИЗМ</a:t>
            </a:r>
            <a:r>
              <a:rPr spc="15" dirty="0"/>
              <a:t> </a:t>
            </a:r>
            <a:r>
              <a:rPr spc="-5" dirty="0"/>
              <a:t>И</a:t>
            </a:r>
            <a:r>
              <a:rPr spc="5" dirty="0"/>
              <a:t> </a:t>
            </a:r>
            <a:r>
              <a:rPr spc="-20" dirty="0"/>
              <a:t>ЭКСТРЕМИЗМ?</a:t>
            </a:r>
          </a:p>
        </p:txBody>
      </p:sp>
      <p:sp>
        <p:nvSpPr>
          <p:cNvPr id="13" name="object 13"/>
          <p:cNvSpPr/>
          <p:nvPr/>
        </p:nvSpPr>
        <p:spPr>
          <a:xfrm>
            <a:off x="413004" y="4431791"/>
            <a:ext cx="4685030" cy="524510"/>
          </a:xfrm>
          <a:custGeom>
            <a:avLst/>
            <a:gdLst/>
            <a:ahLst/>
            <a:cxnLst/>
            <a:rect l="l" t="t" r="r" b="b"/>
            <a:pathLst>
              <a:path w="4685030" h="524510">
                <a:moveTo>
                  <a:pt x="4422648" y="0"/>
                </a:moveTo>
                <a:lnTo>
                  <a:pt x="262127" y="0"/>
                </a:lnTo>
                <a:lnTo>
                  <a:pt x="215010" y="4222"/>
                </a:lnTo>
                <a:lnTo>
                  <a:pt x="170663" y="16398"/>
                </a:lnTo>
                <a:lnTo>
                  <a:pt x="129827" y="35785"/>
                </a:lnTo>
                <a:lnTo>
                  <a:pt x="93243" y="61645"/>
                </a:lnTo>
                <a:lnTo>
                  <a:pt x="61649" y="93237"/>
                </a:lnTo>
                <a:lnTo>
                  <a:pt x="35788" y="129822"/>
                </a:lnTo>
                <a:lnTo>
                  <a:pt x="16399" y="170658"/>
                </a:lnTo>
                <a:lnTo>
                  <a:pt x="4223" y="215007"/>
                </a:lnTo>
                <a:lnTo>
                  <a:pt x="0" y="262127"/>
                </a:lnTo>
                <a:lnTo>
                  <a:pt x="4223" y="309248"/>
                </a:lnTo>
                <a:lnTo>
                  <a:pt x="16399" y="353597"/>
                </a:lnTo>
                <a:lnTo>
                  <a:pt x="35788" y="394433"/>
                </a:lnTo>
                <a:lnTo>
                  <a:pt x="61649" y="431018"/>
                </a:lnTo>
                <a:lnTo>
                  <a:pt x="93243" y="462610"/>
                </a:lnTo>
                <a:lnTo>
                  <a:pt x="129827" y="488470"/>
                </a:lnTo>
                <a:lnTo>
                  <a:pt x="170663" y="507857"/>
                </a:lnTo>
                <a:lnTo>
                  <a:pt x="215010" y="520033"/>
                </a:lnTo>
                <a:lnTo>
                  <a:pt x="262127" y="524255"/>
                </a:lnTo>
                <a:lnTo>
                  <a:pt x="4422648" y="524255"/>
                </a:lnTo>
                <a:lnTo>
                  <a:pt x="4469768" y="520033"/>
                </a:lnTo>
                <a:lnTo>
                  <a:pt x="4514117" y="507857"/>
                </a:lnTo>
                <a:lnTo>
                  <a:pt x="4554953" y="488470"/>
                </a:lnTo>
                <a:lnTo>
                  <a:pt x="4591538" y="462610"/>
                </a:lnTo>
                <a:lnTo>
                  <a:pt x="4623130" y="431018"/>
                </a:lnTo>
                <a:lnTo>
                  <a:pt x="4648990" y="394433"/>
                </a:lnTo>
                <a:lnTo>
                  <a:pt x="4668377" y="353597"/>
                </a:lnTo>
                <a:lnTo>
                  <a:pt x="4680553" y="309248"/>
                </a:lnTo>
                <a:lnTo>
                  <a:pt x="4684776" y="262127"/>
                </a:lnTo>
                <a:lnTo>
                  <a:pt x="4680553" y="215007"/>
                </a:lnTo>
                <a:lnTo>
                  <a:pt x="4668377" y="170658"/>
                </a:lnTo>
                <a:lnTo>
                  <a:pt x="4648990" y="129822"/>
                </a:lnTo>
                <a:lnTo>
                  <a:pt x="4623130" y="93237"/>
                </a:lnTo>
                <a:lnTo>
                  <a:pt x="4591538" y="61645"/>
                </a:lnTo>
                <a:lnTo>
                  <a:pt x="4554953" y="35785"/>
                </a:lnTo>
                <a:lnTo>
                  <a:pt x="4514117" y="16398"/>
                </a:lnTo>
                <a:lnTo>
                  <a:pt x="4469768" y="4222"/>
                </a:lnTo>
                <a:lnTo>
                  <a:pt x="4422648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96848" y="4473702"/>
            <a:ext cx="39147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нормативные</a:t>
            </a:r>
            <a:r>
              <a:rPr sz="24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основания: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17219" y="5067300"/>
            <a:ext cx="1085215" cy="1362710"/>
            <a:chOff x="617219" y="5067300"/>
            <a:chExt cx="1085215" cy="1362710"/>
          </a:xfrm>
        </p:grpSpPr>
        <p:sp>
          <p:nvSpPr>
            <p:cNvPr id="16" name="object 16"/>
            <p:cNvSpPr/>
            <p:nvPr/>
          </p:nvSpPr>
          <p:spPr>
            <a:xfrm>
              <a:off x="636269" y="5086350"/>
              <a:ext cx="1047115" cy="1324610"/>
            </a:xfrm>
            <a:custGeom>
              <a:avLst/>
              <a:gdLst/>
              <a:ahLst/>
              <a:cxnLst/>
              <a:rect l="l" t="t" r="r" b="b"/>
              <a:pathLst>
                <a:path w="1047114" h="1324610">
                  <a:moveTo>
                    <a:pt x="0" y="1324356"/>
                  </a:moveTo>
                  <a:lnTo>
                    <a:pt x="1046988" y="1324356"/>
                  </a:lnTo>
                  <a:lnTo>
                    <a:pt x="1046988" y="0"/>
                  </a:lnTo>
                  <a:lnTo>
                    <a:pt x="0" y="0"/>
                  </a:lnTo>
                  <a:lnTo>
                    <a:pt x="0" y="1324356"/>
                  </a:lnTo>
                  <a:close/>
                </a:path>
              </a:pathLst>
            </a:custGeom>
            <a:ln w="38100">
              <a:solidFill>
                <a:srgbClr val="A0B8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00733" y="5257037"/>
              <a:ext cx="252095" cy="146685"/>
            </a:xfrm>
            <a:custGeom>
              <a:avLst/>
              <a:gdLst/>
              <a:ahLst/>
              <a:cxnLst/>
              <a:rect l="l" t="t" r="r" b="b"/>
              <a:pathLst>
                <a:path w="252094" h="146685">
                  <a:moveTo>
                    <a:pt x="0" y="0"/>
                  </a:moveTo>
                  <a:lnTo>
                    <a:pt x="251968" y="0"/>
                  </a:lnTo>
                </a:path>
                <a:path w="252094" h="146685">
                  <a:moveTo>
                    <a:pt x="0" y="146303"/>
                  </a:moveTo>
                  <a:lnTo>
                    <a:pt x="179959" y="146303"/>
                  </a:lnTo>
                </a:path>
              </a:pathLst>
            </a:custGeom>
            <a:ln w="38100">
              <a:solidFill>
                <a:srgbClr val="A0B8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9649" y="5634990"/>
              <a:ext cx="381000" cy="0"/>
            </a:xfrm>
            <a:custGeom>
              <a:avLst/>
              <a:gdLst/>
              <a:ahLst/>
              <a:cxnLst/>
              <a:rect l="l" t="t" r="r" b="b"/>
              <a:pathLst>
                <a:path w="381000">
                  <a:moveTo>
                    <a:pt x="0" y="0"/>
                  </a:moveTo>
                  <a:lnTo>
                    <a:pt x="381000" y="0"/>
                  </a:lnTo>
                </a:path>
              </a:pathLst>
            </a:custGeom>
            <a:ln w="47244">
              <a:solidFill>
                <a:srgbClr val="A0B8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05433" y="5813298"/>
              <a:ext cx="727710" cy="314325"/>
            </a:xfrm>
            <a:custGeom>
              <a:avLst/>
              <a:gdLst/>
              <a:ahLst/>
              <a:cxnLst/>
              <a:rect l="l" t="t" r="r" b="b"/>
              <a:pathLst>
                <a:path w="727710" h="314325">
                  <a:moveTo>
                    <a:pt x="103631" y="0"/>
                  </a:moveTo>
                  <a:lnTo>
                    <a:pt x="726947" y="0"/>
                  </a:lnTo>
                </a:path>
                <a:path w="727710" h="314325">
                  <a:moveTo>
                    <a:pt x="0" y="105155"/>
                  </a:moveTo>
                  <a:lnTo>
                    <a:pt x="727329" y="105155"/>
                  </a:lnTo>
                </a:path>
                <a:path w="727710" h="314325">
                  <a:moveTo>
                    <a:pt x="0" y="313943"/>
                  </a:moveTo>
                  <a:lnTo>
                    <a:pt x="623316" y="313943"/>
                  </a:lnTo>
                </a:path>
                <a:path w="727710" h="314325">
                  <a:moveTo>
                    <a:pt x="0" y="210311"/>
                  </a:moveTo>
                  <a:lnTo>
                    <a:pt x="727329" y="210311"/>
                  </a:lnTo>
                </a:path>
              </a:pathLst>
            </a:custGeom>
            <a:ln w="32004">
              <a:solidFill>
                <a:srgbClr val="A0B8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95983" y="6139916"/>
              <a:ext cx="176784" cy="17399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78197" y="1808225"/>
            <a:ext cx="3498850" cy="33178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7960" marR="167005" indent="-175895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Char char="•"/>
              <a:tabLst>
                <a:tab pos="188595" algn="l"/>
              </a:tabLst>
            </a:pPr>
            <a:r>
              <a:rPr sz="1600" spc="15" dirty="0">
                <a:latin typeface="Tahoma"/>
                <a:cs typeface="Tahoma"/>
              </a:rPr>
              <a:t>формирование </a:t>
            </a:r>
            <a:r>
              <a:rPr sz="1600" b="1" spc="-15" dirty="0">
                <a:solidFill>
                  <a:srgbClr val="2E5496"/>
                </a:solidFill>
                <a:latin typeface="Arial"/>
                <a:cs typeface="Arial"/>
              </a:rPr>
              <a:t>ОСОЗНАННОГО, </a:t>
            </a:r>
            <a:r>
              <a:rPr sz="1600" b="1" spc="-434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2E5496"/>
                </a:solidFill>
                <a:latin typeface="Arial"/>
                <a:cs typeface="Arial"/>
              </a:rPr>
              <a:t>УВАЖИТЕЛЬНОГО</a:t>
            </a:r>
            <a:r>
              <a:rPr sz="1600" b="1" spc="4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И</a:t>
            </a:r>
            <a:endParaRPr sz="1600">
              <a:latin typeface="Arial"/>
              <a:cs typeface="Arial"/>
            </a:endParaRPr>
          </a:p>
          <a:p>
            <a:pPr marL="187960">
              <a:lnSpc>
                <a:spcPct val="100000"/>
              </a:lnSpc>
            </a:pPr>
            <a:r>
              <a:rPr sz="1600" b="1" spc="-15" dirty="0">
                <a:solidFill>
                  <a:srgbClr val="2E5496"/>
                </a:solidFill>
                <a:latin typeface="Arial"/>
                <a:cs typeface="Arial"/>
              </a:rPr>
              <a:t>ДОБРОЖЕЛАТЕЛЬНОГО</a:t>
            </a:r>
            <a:endParaRPr sz="1600">
              <a:latin typeface="Arial"/>
              <a:cs typeface="Arial"/>
            </a:endParaRPr>
          </a:p>
          <a:p>
            <a:pPr marL="187960">
              <a:lnSpc>
                <a:spcPct val="100000"/>
              </a:lnSpc>
            </a:pPr>
            <a:r>
              <a:rPr sz="1600" b="1" spc="-10" dirty="0">
                <a:solidFill>
                  <a:srgbClr val="2E5496"/>
                </a:solidFill>
                <a:latin typeface="Arial"/>
                <a:cs typeface="Arial"/>
              </a:rPr>
              <a:t>ОТНОШЕНИЯ</a:t>
            </a:r>
            <a:r>
              <a:rPr sz="1600" b="1" spc="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К</a:t>
            </a:r>
            <a:r>
              <a:rPr sz="1600" b="1" spc="-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2E5496"/>
                </a:solidFill>
                <a:latin typeface="Arial"/>
                <a:cs typeface="Arial"/>
              </a:rPr>
              <a:t>ДРУГОМУ</a:t>
            </a:r>
            <a:endParaRPr sz="1600">
              <a:latin typeface="Arial"/>
              <a:cs typeface="Arial"/>
            </a:endParaRPr>
          </a:p>
          <a:p>
            <a:pPr marL="187960">
              <a:lnSpc>
                <a:spcPts val="1920"/>
              </a:lnSpc>
            </a:pP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ЧЕЛОВЕКУ</a:t>
            </a:r>
            <a:r>
              <a:rPr sz="1600" b="1" spc="2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(его</a:t>
            </a:r>
            <a:r>
              <a:rPr sz="1400" i="1" spc="-4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мнению,</a:t>
            </a:r>
            <a:endParaRPr sz="1400">
              <a:latin typeface="Arial"/>
              <a:cs typeface="Arial"/>
            </a:endParaRPr>
          </a:p>
          <a:p>
            <a:pPr marL="187960">
              <a:lnSpc>
                <a:spcPts val="1680"/>
              </a:lnSpc>
            </a:pPr>
            <a:r>
              <a:rPr sz="1400" i="1" spc="-10" dirty="0">
                <a:latin typeface="Arial"/>
                <a:cs typeface="Arial"/>
              </a:rPr>
              <a:t>мировоззрению,</a:t>
            </a:r>
            <a:r>
              <a:rPr sz="1400" i="1" spc="-35" dirty="0">
                <a:latin typeface="Arial"/>
                <a:cs typeface="Arial"/>
              </a:rPr>
              <a:t> </a:t>
            </a:r>
            <a:r>
              <a:rPr sz="1400" i="1" spc="-10" dirty="0">
                <a:latin typeface="Arial"/>
                <a:cs typeface="Arial"/>
              </a:rPr>
              <a:t>культуре,</a:t>
            </a:r>
            <a:r>
              <a:rPr sz="1400" i="1" spc="-35" dirty="0">
                <a:latin typeface="Arial"/>
                <a:cs typeface="Arial"/>
              </a:rPr>
              <a:t> </a:t>
            </a:r>
            <a:r>
              <a:rPr sz="1400" i="1" spc="-20" dirty="0">
                <a:latin typeface="Arial"/>
                <a:cs typeface="Arial"/>
              </a:rPr>
              <a:t>языку,</a:t>
            </a:r>
            <a:r>
              <a:rPr sz="1400" i="1" spc="-5" dirty="0">
                <a:latin typeface="Arial"/>
                <a:cs typeface="Arial"/>
              </a:rPr>
              <a:t> </a:t>
            </a:r>
            <a:r>
              <a:rPr sz="1400" i="1" spc="-10" dirty="0">
                <a:latin typeface="Arial"/>
                <a:cs typeface="Arial"/>
              </a:rPr>
              <a:t>вере)</a:t>
            </a:r>
            <a:endParaRPr sz="1400">
              <a:latin typeface="Arial"/>
              <a:cs typeface="Arial"/>
            </a:endParaRPr>
          </a:p>
          <a:p>
            <a:pPr marL="187960" marR="398145" indent="-175895">
              <a:lnSpc>
                <a:spcPct val="100000"/>
              </a:lnSpc>
              <a:spcBef>
                <a:spcPts val="605"/>
              </a:spcBef>
              <a:buClr>
                <a:srgbClr val="C00000"/>
              </a:buClr>
              <a:buChar char="•"/>
              <a:tabLst>
                <a:tab pos="188595" algn="l"/>
              </a:tabLst>
            </a:pPr>
            <a:r>
              <a:rPr sz="1600" spc="15" dirty="0">
                <a:latin typeface="Tahoma"/>
                <a:cs typeface="Tahoma"/>
              </a:rPr>
              <a:t>формирование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НЕПРИНЯТИЯ </a:t>
            </a:r>
            <a:r>
              <a:rPr sz="1600" b="1" spc="-4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dirty="0">
                <a:latin typeface="Tahoma"/>
                <a:cs typeface="Tahoma"/>
              </a:rPr>
              <a:t>у </a:t>
            </a:r>
            <a:r>
              <a:rPr sz="1600" spc="5" dirty="0">
                <a:latin typeface="Tahoma"/>
                <a:cs typeface="Tahoma"/>
              </a:rPr>
              <a:t>обучающихся </a:t>
            </a:r>
            <a:r>
              <a:rPr sz="1600" dirty="0">
                <a:latin typeface="Tahoma"/>
                <a:cs typeface="Tahoma"/>
              </a:rPr>
              <a:t>идеологии 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экстремизма</a:t>
            </a:r>
            <a:r>
              <a:rPr sz="1600" spc="-1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и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терроризма</a:t>
            </a:r>
            <a:endParaRPr sz="1600">
              <a:latin typeface="Tahoma"/>
              <a:cs typeface="Tahoma"/>
            </a:endParaRPr>
          </a:p>
          <a:p>
            <a:pPr marL="187960" indent="-17589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Char char="•"/>
              <a:tabLst>
                <a:tab pos="188595" algn="l"/>
              </a:tabLst>
            </a:pPr>
            <a:r>
              <a:rPr sz="1600" spc="15" dirty="0">
                <a:latin typeface="Tahoma"/>
                <a:cs typeface="Tahoma"/>
              </a:rPr>
              <a:t>создание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условий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для</a:t>
            </a:r>
            <a:endParaRPr sz="1600">
              <a:latin typeface="Tahoma"/>
              <a:cs typeface="Tahoma"/>
            </a:endParaRPr>
          </a:p>
          <a:p>
            <a:pPr marL="187960" marR="160020">
              <a:lnSpc>
                <a:spcPct val="100000"/>
              </a:lnSpc>
            </a:pPr>
            <a:r>
              <a:rPr sz="1600" spc="15" dirty="0">
                <a:latin typeface="Tahoma"/>
                <a:cs typeface="Tahoma"/>
              </a:rPr>
              <a:t>формирования </a:t>
            </a:r>
            <a:r>
              <a:rPr sz="1600" b="1" spc="-15" dirty="0">
                <a:solidFill>
                  <a:srgbClr val="2E5496"/>
                </a:solidFill>
                <a:latin typeface="Arial"/>
                <a:cs typeface="Arial"/>
              </a:rPr>
              <a:t>СПОСОБНОСТИ </a:t>
            </a:r>
            <a:r>
              <a:rPr sz="1600" b="1" spc="-4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2E5496"/>
                </a:solidFill>
                <a:latin typeface="Arial"/>
                <a:cs typeface="Arial"/>
              </a:rPr>
              <a:t>ПРОТИВОСТОЯТЬ</a:t>
            </a:r>
            <a:r>
              <a:rPr sz="1600" b="1" spc="2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spc="-5" dirty="0">
                <a:latin typeface="Tahoma"/>
                <a:cs typeface="Tahoma"/>
              </a:rPr>
              <a:t>негативным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воздействиям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социальной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среды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4500" y="168351"/>
            <a:ext cx="8902065" cy="8775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354"/>
              </a:lnSpc>
              <a:spcBef>
                <a:spcPts val="95"/>
              </a:spcBef>
            </a:pPr>
            <a:r>
              <a:rPr spc="-5" dirty="0"/>
              <a:t>ПРОФИЛАКТИКА</a:t>
            </a:r>
            <a:r>
              <a:rPr spc="45" dirty="0"/>
              <a:t> </a:t>
            </a:r>
            <a:r>
              <a:rPr spc="-15" dirty="0"/>
              <a:t>ЭКСТРЕМИЗМА</a:t>
            </a:r>
            <a:r>
              <a:rPr spc="45" dirty="0"/>
              <a:t> </a:t>
            </a:r>
            <a:r>
              <a:rPr spc="-5" dirty="0"/>
              <a:t>И</a:t>
            </a:r>
            <a:r>
              <a:rPr spc="-10" dirty="0"/>
              <a:t> ТЕРРОРИЗМА:</a:t>
            </a:r>
          </a:p>
          <a:p>
            <a:pPr marL="12700">
              <a:lnSpc>
                <a:spcPts val="3354"/>
              </a:lnSpc>
            </a:pPr>
            <a:r>
              <a:rPr b="0" spc="-5" dirty="0">
                <a:latin typeface="Arial Black"/>
                <a:cs typeface="Arial Black"/>
              </a:rPr>
              <a:t>ЦЕЛЕВЫЕ</a:t>
            </a:r>
            <a:r>
              <a:rPr b="0" spc="10" dirty="0">
                <a:latin typeface="Arial Black"/>
                <a:cs typeface="Arial Black"/>
              </a:rPr>
              <a:t> </a:t>
            </a:r>
            <a:r>
              <a:rPr b="0" spc="-5" dirty="0">
                <a:latin typeface="Arial Black"/>
                <a:cs typeface="Arial Black"/>
              </a:rPr>
              <a:t>ОРИЕНТИРЫ</a:t>
            </a:r>
          </a:p>
        </p:txBody>
      </p:sp>
      <p:sp>
        <p:nvSpPr>
          <p:cNvPr id="6" name="object 6"/>
          <p:cNvSpPr/>
          <p:nvPr/>
        </p:nvSpPr>
        <p:spPr>
          <a:xfrm>
            <a:off x="365759" y="1123188"/>
            <a:ext cx="3599815" cy="523240"/>
          </a:xfrm>
          <a:custGeom>
            <a:avLst/>
            <a:gdLst/>
            <a:ahLst/>
            <a:cxnLst/>
            <a:rect l="l" t="t" r="r" b="b"/>
            <a:pathLst>
              <a:path w="3599815" h="523239">
                <a:moveTo>
                  <a:pt x="3338322" y="0"/>
                </a:moveTo>
                <a:lnTo>
                  <a:pt x="261366" y="0"/>
                </a:lnTo>
                <a:lnTo>
                  <a:pt x="214385" y="4209"/>
                </a:lnTo>
                <a:lnTo>
                  <a:pt x="170167" y="16345"/>
                </a:lnTo>
                <a:lnTo>
                  <a:pt x="129449" y="35672"/>
                </a:lnTo>
                <a:lnTo>
                  <a:pt x="92971" y="61453"/>
                </a:lnTo>
                <a:lnTo>
                  <a:pt x="61470" y="92950"/>
                </a:lnTo>
                <a:lnTo>
                  <a:pt x="35684" y="129427"/>
                </a:lnTo>
                <a:lnTo>
                  <a:pt x="16351" y="170146"/>
                </a:lnTo>
                <a:lnTo>
                  <a:pt x="4210" y="214371"/>
                </a:lnTo>
                <a:lnTo>
                  <a:pt x="0" y="261365"/>
                </a:lnTo>
                <a:lnTo>
                  <a:pt x="4210" y="308360"/>
                </a:lnTo>
                <a:lnTo>
                  <a:pt x="16351" y="352585"/>
                </a:lnTo>
                <a:lnTo>
                  <a:pt x="35684" y="393304"/>
                </a:lnTo>
                <a:lnTo>
                  <a:pt x="61470" y="429781"/>
                </a:lnTo>
                <a:lnTo>
                  <a:pt x="92971" y="461278"/>
                </a:lnTo>
                <a:lnTo>
                  <a:pt x="129449" y="487059"/>
                </a:lnTo>
                <a:lnTo>
                  <a:pt x="170167" y="506386"/>
                </a:lnTo>
                <a:lnTo>
                  <a:pt x="214385" y="518522"/>
                </a:lnTo>
                <a:lnTo>
                  <a:pt x="261366" y="522732"/>
                </a:lnTo>
                <a:lnTo>
                  <a:pt x="3338322" y="522732"/>
                </a:lnTo>
                <a:lnTo>
                  <a:pt x="3385316" y="518522"/>
                </a:lnTo>
                <a:lnTo>
                  <a:pt x="3429541" y="506386"/>
                </a:lnTo>
                <a:lnTo>
                  <a:pt x="3470260" y="487059"/>
                </a:lnTo>
                <a:lnTo>
                  <a:pt x="3506737" y="461278"/>
                </a:lnTo>
                <a:lnTo>
                  <a:pt x="3538234" y="429781"/>
                </a:lnTo>
                <a:lnTo>
                  <a:pt x="3564015" y="393304"/>
                </a:lnTo>
                <a:lnTo>
                  <a:pt x="3583342" y="352585"/>
                </a:lnTo>
                <a:lnTo>
                  <a:pt x="3595478" y="308360"/>
                </a:lnTo>
                <a:lnTo>
                  <a:pt x="3599688" y="261365"/>
                </a:lnTo>
                <a:lnTo>
                  <a:pt x="3595478" y="214371"/>
                </a:lnTo>
                <a:lnTo>
                  <a:pt x="3583342" y="170146"/>
                </a:lnTo>
                <a:lnTo>
                  <a:pt x="3564015" y="129427"/>
                </a:lnTo>
                <a:lnTo>
                  <a:pt x="3538234" y="92950"/>
                </a:lnTo>
                <a:lnTo>
                  <a:pt x="3506737" y="61453"/>
                </a:lnTo>
                <a:lnTo>
                  <a:pt x="3470260" y="35672"/>
                </a:lnTo>
                <a:lnTo>
                  <a:pt x="3429541" y="16345"/>
                </a:lnTo>
                <a:lnTo>
                  <a:pt x="3385316" y="4209"/>
                </a:lnTo>
                <a:lnTo>
                  <a:pt x="3338322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59611" y="1119632"/>
            <a:ext cx="2418715" cy="4927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8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НАЧАЛЬНАЯ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ШКОЛА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1600"/>
              </a:lnSpc>
            </a:pPr>
            <a:r>
              <a:rPr sz="1400" spc="5" dirty="0">
                <a:solidFill>
                  <a:srgbClr val="FFFFFF"/>
                </a:solidFill>
                <a:latin typeface="Tahoma"/>
                <a:cs typeface="Tahoma"/>
              </a:rPr>
              <a:t>(со</a:t>
            </a:r>
            <a:r>
              <a:rPr sz="14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14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Tahoma"/>
                <a:cs typeface="Tahoma"/>
              </a:rPr>
              <a:t>класса)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299203" y="1123188"/>
            <a:ext cx="3604260" cy="523240"/>
          </a:xfrm>
          <a:custGeom>
            <a:avLst/>
            <a:gdLst/>
            <a:ahLst/>
            <a:cxnLst/>
            <a:rect l="l" t="t" r="r" b="b"/>
            <a:pathLst>
              <a:path w="3604259" h="523239">
                <a:moveTo>
                  <a:pt x="3342894" y="0"/>
                </a:moveTo>
                <a:lnTo>
                  <a:pt x="261366" y="0"/>
                </a:lnTo>
                <a:lnTo>
                  <a:pt x="214371" y="4209"/>
                </a:lnTo>
                <a:lnTo>
                  <a:pt x="170146" y="16345"/>
                </a:lnTo>
                <a:lnTo>
                  <a:pt x="129427" y="35672"/>
                </a:lnTo>
                <a:lnTo>
                  <a:pt x="92950" y="61453"/>
                </a:lnTo>
                <a:lnTo>
                  <a:pt x="61453" y="92950"/>
                </a:lnTo>
                <a:lnTo>
                  <a:pt x="35672" y="129427"/>
                </a:lnTo>
                <a:lnTo>
                  <a:pt x="16345" y="170146"/>
                </a:lnTo>
                <a:lnTo>
                  <a:pt x="4209" y="214371"/>
                </a:lnTo>
                <a:lnTo>
                  <a:pt x="0" y="261365"/>
                </a:lnTo>
                <a:lnTo>
                  <a:pt x="4209" y="308360"/>
                </a:lnTo>
                <a:lnTo>
                  <a:pt x="16345" y="352585"/>
                </a:lnTo>
                <a:lnTo>
                  <a:pt x="35672" y="393304"/>
                </a:lnTo>
                <a:lnTo>
                  <a:pt x="61453" y="429781"/>
                </a:lnTo>
                <a:lnTo>
                  <a:pt x="92950" y="461278"/>
                </a:lnTo>
                <a:lnTo>
                  <a:pt x="129427" y="487059"/>
                </a:lnTo>
                <a:lnTo>
                  <a:pt x="170146" y="506386"/>
                </a:lnTo>
                <a:lnTo>
                  <a:pt x="214371" y="518522"/>
                </a:lnTo>
                <a:lnTo>
                  <a:pt x="261366" y="522732"/>
                </a:lnTo>
                <a:lnTo>
                  <a:pt x="3342894" y="522732"/>
                </a:lnTo>
                <a:lnTo>
                  <a:pt x="3389888" y="518522"/>
                </a:lnTo>
                <a:lnTo>
                  <a:pt x="3434113" y="506386"/>
                </a:lnTo>
                <a:lnTo>
                  <a:pt x="3474832" y="487059"/>
                </a:lnTo>
                <a:lnTo>
                  <a:pt x="3511309" y="461278"/>
                </a:lnTo>
                <a:lnTo>
                  <a:pt x="3542806" y="429781"/>
                </a:lnTo>
                <a:lnTo>
                  <a:pt x="3568587" y="393304"/>
                </a:lnTo>
                <a:lnTo>
                  <a:pt x="3587914" y="352585"/>
                </a:lnTo>
                <a:lnTo>
                  <a:pt x="3600050" y="308360"/>
                </a:lnTo>
                <a:lnTo>
                  <a:pt x="3604260" y="261365"/>
                </a:lnTo>
                <a:lnTo>
                  <a:pt x="3600050" y="214371"/>
                </a:lnTo>
                <a:lnTo>
                  <a:pt x="3587914" y="170146"/>
                </a:lnTo>
                <a:lnTo>
                  <a:pt x="3568587" y="129427"/>
                </a:lnTo>
                <a:lnTo>
                  <a:pt x="3542806" y="92950"/>
                </a:lnTo>
                <a:lnTo>
                  <a:pt x="3511309" y="61453"/>
                </a:lnTo>
                <a:lnTo>
                  <a:pt x="3474832" y="35672"/>
                </a:lnTo>
                <a:lnTo>
                  <a:pt x="3434113" y="16345"/>
                </a:lnTo>
                <a:lnTo>
                  <a:pt x="3389888" y="4209"/>
                </a:lnTo>
                <a:lnTo>
                  <a:pt x="3342894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953761" y="1119632"/>
            <a:ext cx="2303780" cy="4927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8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ОСНОВНАЯ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ШКОЛА</a:t>
            </a:r>
            <a:endParaRPr sz="1800">
              <a:latin typeface="Arial"/>
              <a:cs typeface="Arial"/>
            </a:endParaRPr>
          </a:p>
          <a:p>
            <a:pPr marR="635" algn="ctr">
              <a:lnSpc>
                <a:spcPts val="1600"/>
              </a:lnSpc>
            </a:pPr>
            <a:r>
              <a:rPr sz="1400" spc="-30" dirty="0">
                <a:solidFill>
                  <a:srgbClr val="FFFFFF"/>
                </a:solidFill>
                <a:latin typeface="Tahoma"/>
                <a:cs typeface="Tahoma"/>
              </a:rPr>
              <a:t>(5</a:t>
            </a:r>
            <a:r>
              <a:rPr sz="1400" spc="-50" dirty="0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sz="1400" spc="15" dirty="0">
                <a:solidFill>
                  <a:srgbClr val="FFFFFF"/>
                </a:solidFill>
                <a:latin typeface="Tahoma"/>
                <a:cs typeface="Tahoma"/>
              </a:rPr>
              <a:t>9</a:t>
            </a:r>
            <a:r>
              <a:rPr sz="14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80" dirty="0">
                <a:solidFill>
                  <a:srgbClr val="FFFFFF"/>
                </a:solidFill>
                <a:latin typeface="Tahoma"/>
                <a:cs typeface="Tahoma"/>
              </a:rPr>
              <a:t>к</a:t>
            </a:r>
            <a:r>
              <a:rPr sz="1400" spc="40" dirty="0">
                <a:solidFill>
                  <a:srgbClr val="FFFFFF"/>
                </a:solidFill>
                <a:latin typeface="Tahoma"/>
                <a:cs typeface="Tahoma"/>
              </a:rPr>
              <a:t>л</a:t>
            </a:r>
            <a:r>
              <a:rPr sz="1400" spc="30" dirty="0">
                <a:solidFill>
                  <a:srgbClr val="FFFFFF"/>
                </a:solidFill>
                <a:latin typeface="Tahoma"/>
                <a:cs typeface="Tahoma"/>
              </a:rPr>
              <a:t>а</a:t>
            </a:r>
            <a:r>
              <a:rPr sz="1400" spc="55" dirty="0">
                <a:solidFill>
                  <a:srgbClr val="FFFFFF"/>
                </a:solidFill>
                <a:latin typeface="Tahoma"/>
                <a:cs typeface="Tahoma"/>
              </a:rPr>
              <a:t>сс</a:t>
            </a:r>
            <a:r>
              <a:rPr sz="1400" spc="-15" dirty="0">
                <a:solidFill>
                  <a:srgbClr val="FFFFFF"/>
                </a:solidFill>
                <a:latin typeface="Tahoma"/>
                <a:cs typeface="Tahoma"/>
              </a:rPr>
              <a:t>ы)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156447" y="1123188"/>
            <a:ext cx="3683635" cy="523240"/>
          </a:xfrm>
          <a:custGeom>
            <a:avLst/>
            <a:gdLst/>
            <a:ahLst/>
            <a:cxnLst/>
            <a:rect l="l" t="t" r="r" b="b"/>
            <a:pathLst>
              <a:path w="3683634" h="523239">
                <a:moveTo>
                  <a:pt x="3422142" y="0"/>
                </a:moveTo>
                <a:lnTo>
                  <a:pt x="261366" y="0"/>
                </a:lnTo>
                <a:lnTo>
                  <a:pt x="214371" y="4209"/>
                </a:lnTo>
                <a:lnTo>
                  <a:pt x="170146" y="16345"/>
                </a:lnTo>
                <a:lnTo>
                  <a:pt x="129427" y="35672"/>
                </a:lnTo>
                <a:lnTo>
                  <a:pt x="92950" y="61453"/>
                </a:lnTo>
                <a:lnTo>
                  <a:pt x="61453" y="92950"/>
                </a:lnTo>
                <a:lnTo>
                  <a:pt x="35672" y="129427"/>
                </a:lnTo>
                <a:lnTo>
                  <a:pt x="16345" y="170146"/>
                </a:lnTo>
                <a:lnTo>
                  <a:pt x="4209" y="214371"/>
                </a:lnTo>
                <a:lnTo>
                  <a:pt x="0" y="261365"/>
                </a:lnTo>
                <a:lnTo>
                  <a:pt x="4209" y="308360"/>
                </a:lnTo>
                <a:lnTo>
                  <a:pt x="16345" y="352585"/>
                </a:lnTo>
                <a:lnTo>
                  <a:pt x="35672" y="393304"/>
                </a:lnTo>
                <a:lnTo>
                  <a:pt x="61453" y="429781"/>
                </a:lnTo>
                <a:lnTo>
                  <a:pt x="92950" y="461278"/>
                </a:lnTo>
                <a:lnTo>
                  <a:pt x="129427" y="487059"/>
                </a:lnTo>
                <a:lnTo>
                  <a:pt x="170146" y="506386"/>
                </a:lnTo>
                <a:lnTo>
                  <a:pt x="214371" y="518522"/>
                </a:lnTo>
                <a:lnTo>
                  <a:pt x="261366" y="522732"/>
                </a:lnTo>
                <a:lnTo>
                  <a:pt x="3422142" y="522732"/>
                </a:lnTo>
                <a:lnTo>
                  <a:pt x="3469136" y="518522"/>
                </a:lnTo>
                <a:lnTo>
                  <a:pt x="3513361" y="506386"/>
                </a:lnTo>
                <a:lnTo>
                  <a:pt x="3554080" y="487059"/>
                </a:lnTo>
                <a:lnTo>
                  <a:pt x="3590557" y="461278"/>
                </a:lnTo>
                <a:lnTo>
                  <a:pt x="3622054" y="429781"/>
                </a:lnTo>
                <a:lnTo>
                  <a:pt x="3647835" y="393304"/>
                </a:lnTo>
                <a:lnTo>
                  <a:pt x="3667162" y="352585"/>
                </a:lnTo>
                <a:lnTo>
                  <a:pt x="3679298" y="308360"/>
                </a:lnTo>
                <a:lnTo>
                  <a:pt x="3683507" y="261365"/>
                </a:lnTo>
                <a:lnTo>
                  <a:pt x="3679298" y="214371"/>
                </a:lnTo>
                <a:lnTo>
                  <a:pt x="3667162" y="170146"/>
                </a:lnTo>
                <a:lnTo>
                  <a:pt x="3647835" y="129427"/>
                </a:lnTo>
                <a:lnTo>
                  <a:pt x="3622054" y="92950"/>
                </a:lnTo>
                <a:lnTo>
                  <a:pt x="3590557" y="61453"/>
                </a:lnTo>
                <a:lnTo>
                  <a:pt x="3554080" y="35672"/>
                </a:lnTo>
                <a:lnTo>
                  <a:pt x="3513361" y="16345"/>
                </a:lnTo>
                <a:lnTo>
                  <a:pt x="3469136" y="4209"/>
                </a:lnTo>
                <a:lnTo>
                  <a:pt x="3422142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467725" y="1092200"/>
            <a:ext cx="3063875" cy="546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" algn="ctr">
              <a:lnSpc>
                <a:spcPts val="205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СРЕДНЯЯ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ШКОЛА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05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СТУДЕНТЫ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КОЛЛЕДЖЕЙ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66522" y="1724405"/>
            <a:ext cx="3599815" cy="3528060"/>
          </a:xfrm>
          <a:custGeom>
            <a:avLst/>
            <a:gdLst/>
            <a:ahLst/>
            <a:cxnLst/>
            <a:rect l="l" t="t" r="r" b="b"/>
            <a:pathLst>
              <a:path w="3599815" h="3528060">
                <a:moveTo>
                  <a:pt x="0" y="232664"/>
                </a:moveTo>
                <a:lnTo>
                  <a:pt x="4727" y="185766"/>
                </a:lnTo>
                <a:lnTo>
                  <a:pt x="18288" y="142089"/>
                </a:lnTo>
                <a:lnTo>
                  <a:pt x="39744" y="102567"/>
                </a:lnTo>
                <a:lnTo>
                  <a:pt x="68160" y="68135"/>
                </a:lnTo>
                <a:lnTo>
                  <a:pt x="102602" y="39728"/>
                </a:lnTo>
                <a:lnTo>
                  <a:pt x="142132" y="18280"/>
                </a:lnTo>
                <a:lnTo>
                  <a:pt x="185814" y="4725"/>
                </a:lnTo>
                <a:lnTo>
                  <a:pt x="232714" y="0"/>
                </a:lnTo>
                <a:lnTo>
                  <a:pt x="3367024" y="0"/>
                </a:lnTo>
                <a:lnTo>
                  <a:pt x="3413921" y="4725"/>
                </a:lnTo>
                <a:lnTo>
                  <a:pt x="3457598" y="18280"/>
                </a:lnTo>
                <a:lnTo>
                  <a:pt x="3497120" y="39728"/>
                </a:lnTo>
                <a:lnTo>
                  <a:pt x="3531552" y="68135"/>
                </a:lnTo>
                <a:lnTo>
                  <a:pt x="3559959" y="102567"/>
                </a:lnTo>
                <a:lnTo>
                  <a:pt x="3581407" y="142089"/>
                </a:lnTo>
                <a:lnTo>
                  <a:pt x="3594962" y="185766"/>
                </a:lnTo>
                <a:lnTo>
                  <a:pt x="3599688" y="232664"/>
                </a:lnTo>
                <a:lnTo>
                  <a:pt x="3599688" y="3295396"/>
                </a:lnTo>
                <a:lnTo>
                  <a:pt x="3594962" y="3342293"/>
                </a:lnTo>
                <a:lnTo>
                  <a:pt x="3581407" y="3385970"/>
                </a:lnTo>
                <a:lnTo>
                  <a:pt x="3559959" y="3425492"/>
                </a:lnTo>
                <a:lnTo>
                  <a:pt x="3531552" y="3459924"/>
                </a:lnTo>
                <a:lnTo>
                  <a:pt x="3497120" y="3488331"/>
                </a:lnTo>
                <a:lnTo>
                  <a:pt x="3457598" y="3509779"/>
                </a:lnTo>
                <a:lnTo>
                  <a:pt x="3413921" y="3523334"/>
                </a:lnTo>
                <a:lnTo>
                  <a:pt x="3367024" y="3528060"/>
                </a:lnTo>
                <a:lnTo>
                  <a:pt x="232714" y="3528060"/>
                </a:lnTo>
                <a:lnTo>
                  <a:pt x="185814" y="3523334"/>
                </a:lnTo>
                <a:lnTo>
                  <a:pt x="142132" y="3509779"/>
                </a:lnTo>
                <a:lnTo>
                  <a:pt x="102602" y="3488331"/>
                </a:lnTo>
                <a:lnTo>
                  <a:pt x="68160" y="3459924"/>
                </a:lnTo>
                <a:lnTo>
                  <a:pt x="39744" y="3425492"/>
                </a:lnTo>
                <a:lnTo>
                  <a:pt x="18287" y="3385970"/>
                </a:lnTo>
                <a:lnTo>
                  <a:pt x="4727" y="3342293"/>
                </a:lnTo>
                <a:lnTo>
                  <a:pt x="0" y="3295396"/>
                </a:lnTo>
                <a:lnTo>
                  <a:pt x="0" y="232664"/>
                </a:lnTo>
                <a:close/>
              </a:path>
            </a:pathLst>
          </a:custGeom>
          <a:ln w="38100">
            <a:solidFill>
              <a:srgbClr val="86A3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12775" y="1809368"/>
            <a:ext cx="3274060" cy="33483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7960" marR="5080" indent="-175260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Char char="•"/>
              <a:tabLst>
                <a:tab pos="187960" algn="l"/>
              </a:tabLst>
            </a:pPr>
            <a:r>
              <a:rPr sz="1600" spc="15" dirty="0">
                <a:latin typeface="Tahoma"/>
                <a:cs typeface="Tahoma"/>
              </a:rPr>
              <a:t>формирование </a:t>
            </a:r>
            <a:r>
              <a:rPr sz="1600" b="1" spc="-10" dirty="0">
                <a:solidFill>
                  <a:srgbClr val="2E5496"/>
                </a:solidFill>
                <a:latin typeface="Arial"/>
                <a:cs typeface="Arial"/>
              </a:rPr>
              <a:t>ОСНОВ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2E5496"/>
                </a:solidFill>
                <a:latin typeface="Arial"/>
                <a:cs typeface="Arial"/>
              </a:rPr>
              <a:t>РОССИЙСКОЙ </a:t>
            </a:r>
            <a:r>
              <a:rPr sz="1600" b="1" spc="-25" dirty="0">
                <a:solidFill>
                  <a:srgbClr val="2E5496"/>
                </a:solidFill>
                <a:latin typeface="Arial"/>
                <a:cs typeface="Arial"/>
              </a:rPr>
              <a:t>ГРАЖДАНСКОЙ </a:t>
            </a:r>
            <a:r>
              <a:rPr sz="1600" b="1" spc="-4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2E5496"/>
                </a:solidFill>
                <a:latin typeface="Arial"/>
                <a:cs typeface="Arial"/>
              </a:rPr>
              <a:t>ИДЕНТИЧНОСТИ</a:t>
            </a:r>
            <a:endParaRPr sz="1600">
              <a:latin typeface="Arial"/>
              <a:cs typeface="Arial"/>
            </a:endParaRPr>
          </a:p>
          <a:p>
            <a:pPr marL="187960" marR="541020" indent="-175260" algn="just">
              <a:lnSpc>
                <a:spcPct val="100000"/>
              </a:lnSpc>
              <a:spcBef>
                <a:spcPts val="605"/>
              </a:spcBef>
              <a:buClr>
                <a:srgbClr val="C00000"/>
              </a:buClr>
              <a:buChar char="•"/>
              <a:tabLst>
                <a:tab pos="187960" algn="l"/>
              </a:tabLst>
            </a:pPr>
            <a:r>
              <a:rPr sz="1600" spc="10" dirty="0">
                <a:latin typeface="Tahoma"/>
                <a:cs typeface="Tahoma"/>
              </a:rPr>
              <a:t>становление </a:t>
            </a:r>
            <a:r>
              <a:rPr sz="1600" spc="-10" dirty="0">
                <a:latin typeface="Tahoma"/>
                <a:cs typeface="Tahoma"/>
              </a:rPr>
              <a:t>ценностного 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25" dirty="0">
                <a:latin typeface="Tahoma"/>
                <a:cs typeface="Tahoma"/>
              </a:rPr>
              <a:t>о</a:t>
            </a:r>
            <a:r>
              <a:rPr sz="1600" spc="5" dirty="0">
                <a:latin typeface="Tahoma"/>
                <a:cs typeface="Tahoma"/>
              </a:rPr>
              <a:t>тношен</a:t>
            </a:r>
            <a:r>
              <a:rPr sz="1600" spc="-10" dirty="0">
                <a:latin typeface="Tahoma"/>
                <a:cs typeface="Tahoma"/>
              </a:rPr>
              <a:t>и</a:t>
            </a:r>
            <a:r>
              <a:rPr sz="1600" spc="15" dirty="0">
                <a:latin typeface="Tahoma"/>
                <a:cs typeface="Tahoma"/>
              </a:rPr>
              <a:t>я</a:t>
            </a:r>
            <a:r>
              <a:rPr sz="1600" spc="-10" dirty="0">
                <a:latin typeface="Tahoma"/>
                <a:cs typeface="Tahoma"/>
              </a:rPr>
              <a:t> </a:t>
            </a:r>
            <a:r>
              <a:rPr sz="1600" spc="-100" dirty="0">
                <a:latin typeface="Tahoma"/>
                <a:cs typeface="Tahoma"/>
              </a:rPr>
              <a:t>к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spc="55" dirty="0">
                <a:latin typeface="Tahoma"/>
                <a:cs typeface="Tahoma"/>
              </a:rPr>
              <a:t>с</a:t>
            </a:r>
            <a:r>
              <a:rPr sz="1600" spc="-5" dirty="0">
                <a:latin typeface="Tahoma"/>
                <a:cs typeface="Tahoma"/>
              </a:rPr>
              <a:t>в</a:t>
            </a:r>
            <a:r>
              <a:rPr sz="1600" spc="10" dirty="0">
                <a:latin typeface="Tahoma"/>
                <a:cs typeface="Tahoma"/>
              </a:rPr>
              <a:t>ое</a:t>
            </a:r>
            <a:r>
              <a:rPr sz="1600" spc="15" dirty="0">
                <a:latin typeface="Tahoma"/>
                <a:cs typeface="Tahoma"/>
              </a:rPr>
              <a:t>й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Р</a:t>
            </a:r>
            <a:r>
              <a:rPr sz="1600" spc="-25" dirty="0">
                <a:latin typeface="Tahoma"/>
                <a:cs typeface="Tahoma"/>
              </a:rPr>
              <a:t>о</a:t>
            </a:r>
            <a:r>
              <a:rPr sz="1600" spc="35" dirty="0">
                <a:latin typeface="Tahoma"/>
                <a:cs typeface="Tahoma"/>
              </a:rPr>
              <a:t>д</a:t>
            </a:r>
            <a:r>
              <a:rPr sz="1600" spc="-15" dirty="0">
                <a:latin typeface="Tahoma"/>
                <a:cs typeface="Tahoma"/>
              </a:rPr>
              <a:t>и</a:t>
            </a:r>
            <a:r>
              <a:rPr sz="1600" spc="-25" dirty="0">
                <a:latin typeface="Tahoma"/>
                <a:cs typeface="Tahoma"/>
              </a:rPr>
              <a:t>н</a:t>
            </a:r>
            <a:r>
              <a:rPr sz="1600" spc="45" dirty="0">
                <a:latin typeface="Tahoma"/>
                <a:cs typeface="Tahoma"/>
              </a:rPr>
              <a:t>е</a:t>
            </a:r>
            <a:endParaRPr sz="1600">
              <a:latin typeface="Tahoma"/>
              <a:cs typeface="Tahoma"/>
            </a:endParaRPr>
          </a:p>
          <a:p>
            <a:pPr marL="187960" marR="5080" indent="-175260" algn="just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Char char="•"/>
              <a:tabLst>
                <a:tab pos="187960" algn="l"/>
              </a:tabLst>
            </a:pPr>
            <a:r>
              <a:rPr sz="1600" spc="10" dirty="0">
                <a:latin typeface="Tahoma"/>
                <a:cs typeface="Tahoma"/>
              </a:rPr>
              <a:t>первоначальные </a:t>
            </a:r>
            <a:r>
              <a:rPr sz="1600" spc="5" dirty="0">
                <a:latin typeface="Tahoma"/>
                <a:cs typeface="Tahoma"/>
              </a:rPr>
              <a:t>представления </a:t>
            </a:r>
            <a:r>
              <a:rPr sz="1600" spc="-49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о </a:t>
            </a:r>
            <a:r>
              <a:rPr sz="1600" dirty="0">
                <a:latin typeface="Tahoma"/>
                <a:cs typeface="Tahoma"/>
              </a:rPr>
              <a:t>человеке </a:t>
            </a:r>
            <a:r>
              <a:rPr sz="1600" spc="-45" dirty="0">
                <a:latin typeface="Tahoma"/>
                <a:cs typeface="Tahoma"/>
              </a:rPr>
              <a:t>как </a:t>
            </a:r>
            <a:r>
              <a:rPr sz="1600" spc="15" dirty="0">
                <a:latin typeface="Tahoma"/>
                <a:cs typeface="Tahoma"/>
              </a:rPr>
              <a:t>члене общества,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2E5496"/>
                </a:solidFill>
                <a:latin typeface="Arial"/>
                <a:cs typeface="Arial"/>
              </a:rPr>
              <a:t>ОБ</a:t>
            </a:r>
            <a:r>
              <a:rPr sz="1600" b="1" spc="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2E5496"/>
                </a:solidFill>
                <a:latin typeface="Arial"/>
                <a:cs typeface="Arial"/>
              </a:rPr>
              <a:t>УВАЖЕНИИ</a:t>
            </a:r>
            <a:r>
              <a:rPr sz="1600" b="1" spc="4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E5496"/>
                </a:solidFill>
                <a:latin typeface="Arial"/>
                <a:cs typeface="Arial"/>
              </a:rPr>
              <a:t>И</a:t>
            </a:r>
            <a:endParaRPr sz="1600">
              <a:latin typeface="Arial"/>
              <a:cs typeface="Arial"/>
            </a:endParaRPr>
          </a:p>
          <a:p>
            <a:pPr marL="187960">
              <a:lnSpc>
                <a:spcPct val="100000"/>
              </a:lnSpc>
              <a:spcBef>
                <a:spcPts val="5"/>
              </a:spcBef>
            </a:pPr>
            <a:r>
              <a:rPr sz="1600" b="1" spc="-20" dirty="0">
                <a:solidFill>
                  <a:srgbClr val="2E5496"/>
                </a:solidFill>
                <a:latin typeface="Arial"/>
                <a:cs typeface="Arial"/>
              </a:rPr>
              <a:t>ДОСТОИНСТВЕ</a:t>
            </a:r>
            <a:r>
              <a:rPr sz="1600" b="1" spc="-1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2E5496"/>
                </a:solidFill>
                <a:latin typeface="Arial"/>
                <a:cs typeface="Arial"/>
              </a:rPr>
              <a:t>ЧЕЛОВЕКА</a:t>
            </a:r>
            <a:r>
              <a:rPr sz="1600" spc="-15" dirty="0">
                <a:latin typeface="Tahoma"/>
                <a:cs typeface="Tahoma"/>
              </a:rPr>
              <a:t>,</a:t>
            </a:r>
            <a:endParaRPr sz="1600">
              <a:latin typeface="Tahoma"/>
              <a:cs typeface="Tahoma"/>
            </a:endParaRPr>
          </a:p>
          <a:p>
            <a:pPr marL="187960">
              <a:lnSpc>
                <a:spcPct val="100000"/>
              </a:lnSpc>
            </a:pPr>
            <a:r>
              <a:rPr sz="1600" spc="15" dirty="0">
                <a:latin typeface="Tahoma"/>
                <a:cs typeface="Tahoma"/>
              </a:rPr>
              <a:t>о</a:t>
            </a:r>
            <a:r>
              <a:rPr sz="1600" spc="-10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нравственно-эстетических</a:t>
            </a:r>
            <a:endParaRPr sz="1600">
              <a:latin typeface="Tahoma"/>
              <a:cs typeface="Tahoma"/>
            </a:endParaRPr>
          </a:p>
          <a:p>
            <a:pPr marL="187960">
              <a:lnSpc>
                <a:spcPct val="100000"/>
              </a:lnSpc>
            </a:pPr>
            <a:r>
              <a:rPr sz="1600" b="1" spc="-20" dirty="0">
                <a:solidFill>
                  <a:srgbClr val="2E5496"/>
                </a:solidFill>
                <a:latin typeface="Arial"/>
                <a:cs typeface="Arial"/>
              </a:rPr>
              <a:t>НОРМАХ</a:t>
            </a:r>
            <a:r>
              <a:rPr sz="1600" b="1" spc="3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2E5496"/>
                </a:solidFill>
                <a:latin typeface="Arial"/>
                <a:cs typeface="Arial"/>
              </a:rPr>
              <a:t>ПОВЕДЕНИЯ</a:t>
            </a:r>
            <a:endParaRPr sz="1600">
              <a:latin typeface="Arial"/>
              <a:cs typeface="Arial"/>
            </a:endParaRPr>
          </a:p>
          <a:p>
            <a:pPr marL="187960" marR="457200">
              <a:lnSpc>
                <a:spcPct val="100000"/>
              </a:lnSpc>
            </a:pPr>
            <a:r>
              <a:rPr sz="1600" spc="-10" dirty="0">
                <a:latin typeface="Tahoma"/>
                <a:cs typeface="Tahoma"/>
              </a:rPr>
              <a:t>и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правилах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межличностных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отношений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303014" y="1724405"/>
            <a:ext cx="3601720" cy="3528060"/>
          </a:xfrm>
          <a:custGeom>
            <a:avLst/>
            <a:gdLst/>
            <a:ahLst/>
            <a:cxnLst/>
            <a:rect l="l" t="t" r="r" b="b"/>
            <a:pathLst>
              <a:path w="3601720" h="3528060">
                <a:moveTo>
                  <a:pt x="0" y="232664"/>
                </a:moveTo>
                <a:lnTo>
                  <a:pt x="4725" y="185766"/>
                </a:lnTo>
                <a:lnTo>
                  <a:pt x="18280" y="142089"/>
                </a:lnTo>
                <a:lnTo>
                  <a:pt x="39728" y="102567"/>
                </a:lnTo>
                <a:lnTo>
                  <a:pt x="68135" y="68135"/>
                </a:lnTo>
                <a:lnTo>
                  <a:pt x="102567" y="39728"/>
                </a:lnTo>
                <a:lnTo>
                  <a:pt x="142089" y="18280"/>
                </a:lnTo>
                <a:lnTo>
                  <a:pt x="185766" y="4725"/>
                </a:lnTo>
                <a:lnTo>
                  <a:pt x="232663" y="0"/>
                </a:lnTo>
                <a:lnTo>
                  <a:pt x="3368547" y="0"/>
                </a:lnTo>
                <a:lnTo>
                  <a:pt x="3415445" y="4725"/>
                </a:lnTo>
                <a:lnTo>
                  <a:pt x="3459122" y="18280"/>
                </a:lnTo>
                <a:lnTo>
                  <a:pt x="3498644" y="39728"/>
                </a:lnTo>
                <a:lnTo>
                  <a:pt x="3533076" y="68135"/>
                </a:lnTo>
                <a:lnTo>
                  <a:pt x="3561483" y="102567"/>
                </a:lnTo>
                <a:lnTo>
                  <a:pt x="3582931" y="142089"/>
                </a:lnTo>
                <a:lnTo>
                  <a:pt x="3596486" y="185766"/>
                </a:lnTo>
                <a:lnTo>
                  <a:pt x="3601212" y="232664"/>
                </a:lnTo>
                <a:lnTo>
                  <a:pt x="3601212" y="3295396"/>
                </a:lnTo>
                <a:lnTo>
                  <a:pt x="3596486" y="3342293"/>
                </a:lnTo>
                <a:lnTo>
                  <a:pt x="3582931" y="3385970"/>
                </a:lnTo>
                <a:lnTo>
                  <a:pt x="3561483" y="3425492"/>
                </a:lnTo>
                <a:lnTo>
                  <a:pt x="3533076" y="3459924"/>
                </a:lnTo>
                <a:lnTo>
                  <a:pt x="3498644" y="3488331"/>
                </a:lnTo>
                <a:lnTo>
                  <a:pt x="3459122" y="3509779"/>
                </a:lnTo>
                <a:lnTo>
                  <a:pt x="3415445" y="3523334"/>
                </a:lnTo>
                <a:lnTo>
                  <a:pt x="3368547" y="3528060"/>
                </a:lnTo>
                <a:lnTo>
                  <a:pt x="232663" y="3528060"/>
                </a:lnTo>
                <a:lnTo>
                  <a:pt x="185766" y="3523334"/>
                </a:lnTo>
                <a:lnTo>
                  <a:pt x="142089" y="3509779"/>
                </a:lnTo>
                <a:lnTo>
                  <a:pt x="102567" y="3488331"/>
                </a:lnTo>
                <a:lnTo>
                  <a:pt x="68135" y="3459924"/>
                </a:lnTo>
                <a:lnTo>
                  <a:pt x="39728" y="3425492"/>
                </a:lnTo>
                <a:lnTo>
                  <a:pt x="18280" y="3385970"/>
                </a:lnTo>
                <a:lnTo>
                  <a:pt x="4725" y="3342293"/>
                </a:lnTo>
                <a:lnTo>
                  <a:pt x="0" y="3295396"/>
                </a:lnTo>
                <a:lnTo>
                  <a:pt x="0" y="232664"/>
                </a:lnTo>
                <a:close/>
              </a:path>
            </a:pathLst>
          </a:custGeom>
          <a:ln w="38100">
            <a:solidFill>
              <a:srgbClr val="86A3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41030" y="1724405"/>
            <a:ext cx="3599815" cy="3528060"/>
          </a:xfrm>
          <a:custGeom>
            <a:avLst/>
            <a:gdLst/>
            <a:ahLst/>
            <a:cxnLst/>
            <a:rect l="l" t="t" r="r" b="b"/>
            <a:pathLst>
              <a:path w="3599815" h="3528060">
                <a:moveTo>
                  <a:pt x="0" y="232664"/>
                </a:moveTo>
                <a:lnTo>
                  <a:pt x="4725" y="185766"/>
                </a:lnTo>
                <a:lnTo>
                  <a:pt x="18280" y="142089"/>
                </a:lnTo>
                <a:lnTo>
                  <a:pt x="39728" y="102567"/>
                </a:lnTo>
                <a:lnTo>
                  <a:pt x="68135" y="68135"/>
                </a:lnTo>
                <a:lnTo>
                  <a:pt x="102567" y="39728"/>
                </a:lnTo>
                <a:lnTo>
                  <a:pt x="142089" y="18280"/>
                </a:lnTo>
                <a:lnTo>
                  <a:pt x="185766" y="4725"/>
                </a:lnTo>
                <a:lnTo>
                  <a:pt x="232664" y="0"/>
                </a:lnTo>
                <a:lnTo>
                  <a:pt x="3367024" y="0"/>
                </a:lnTo>
                <a:lnTo>
                  <a:pt x="3413921" y="4725"/>
                </a:lnTo>
                <a:lnTo>
                  <a:pt x="3457598" y="18280"/>
                </a:lnTo>
                <a:lnTo>
                  <a:pt x="3497120" y="39728"/>
                </a:lnTo>
                <a:lnTo>
                  <a:pt x="3531552" y="68135"/>
                </a:lnTo>
                <a:lnTo>
                  <a:pt x="3559959" y="102567"/>
                </a:lnTo>
                <a:lnTo>
                  <a:pt x="3581407" y="142089"/>
                </a:lnTo>
                <a:lnTo>
                  <a:pt x="3594962" y="185766"/>
                </a:lnTo>
                <a:lnTo>
                  <a:pt x="3599688" y="232664"/>
                </a:lnTo>
                <a:lnTo>
                  <a:pt x="3599688" y="3295396"/>
                </a:lnTo>
                <a:lnTo>
                  <a:pt x="3594962" y="3342293"/>
                </a:lnTo>
                <a:lnTo>
                  <a:pt x="3581407" y="3385970"/>
                </a:lnTo>
                <a:lnTo>
                  <a:pt x="3559959" y="3425492"/>
                </a:lnTo>
                <a:lnTo>
                  <a:pt x="3531552" y="3459924"/>
                </a:lnTo>
                <a:lnTo>
                  <a:pt x="3497120" y="3488331"/>
                </a:lnTo>
                <a:lnTo>
                  <a:pt x="3457598" y="3509779"/>
                </a:lnTo>
                <a:lnTo>
                  <a:pt x="3413921" y="3523334"/>
                </a:lnTo>
                <a:lnTo>
                  <a:pt x="3367024" y="3528060"/>
                </a:lnTo>
                <a:lnTo>
                  <a:pt x="232664" y="3528060"/>
                </a:lnTo>
                <a:lnTo>
                  <a:pt x="185766" y="3523334"/>
                </a:lnTo>
                <a:lnTo>
                  <a:pt x="142089" y="3509779"/>
                </a:lnTo>
                <a:lnTo>
                  <a:pt x="102567" y="3488331"/>
                </a:lnTo>
                <a:lnTo>
                  <a:pt x="68135" y="3459924"/>
                </a:lnTo>
                <a:lnTo>
                  <a:pt x="39728" y="3425492"/>
                </a:lnTo>
                <a:lnTo>
                  <a:pt x="18280" y="3385970"/>
                </a:lnTo>
                <a:lnTo>
                  <a:pt x="4725" y="3342293"/>
                </a:lnTo>
                <a:lnTo>
                  <a:pt x="0" y="3295396"/>
                </a:lnTo>
                <a:lnTo>
                  <a:pt x="0" y="232664"/>
                </a:lnTo>
                <a:close/>
              </a:path>
            </a:pathLst>
          </a:custGeom>
          <a:ln w="38099">
            <a:solidFill>
              <a:srgbClr val="86A3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8388222" y="2091004"/>
            <a:ext cx="3084195" cy="2784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7325" marR="182880" indent="-175260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Font typeface="Tahoma"/>
              <a:buChar char="•"/>
              <a:tabLst>
                <a:tab pos="187960" algn="l"/>
              </a:tabLst>
            </a:pPr>
            <a:r>
              <a:rPr sz="1600" b="1" spc="-20" dirty="0">
                <a:solidFill>
                  <a:srgbClr val="2E5496"/>
                </a:solidFill>
                <a:latin typeface="Arial"/>
                <a:cs typeface="Arial"/>
              </a:rPr>
              <a:t>СФОРМИРОВАННОСТЬ </a:t>
            </a:r>
            <a:r>
              <a:rPr sz="1600" b="1" spc="-1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2E5496"/>
                </a:solidFill>
                <a:latin typeface="Arial"/>
                <a:cs typeface="Arial"/>
              </a:rPr>
              <a:t>ГРАЖДАНСКОЙ</a:t>
            </a:r>
            <a:r>
              <a:rPr sz="1600" b="1" spc="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2E5496"/>
                </a:solidFill>
                <a:latin typeface="Arial"/>
                <a:cs typeface="Arial"/>
              </a:rPr>
              <a:t>ПОЗИЦИИ</a:t>
            </a:r>
            <a:r>
              <a:rPr sz="1600" spc="-10" dirty="0">
                <a:latin typeface="Tahoma"/>
                <a:cs typeface="Tahoma"/>
              </a:rPr>
              <a:t>,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принятие </a:t>
            </a:r>
            <a:r>
              <a:rPr sz="1600" dirty="0">
                <a:latin typeface="Tahoma"/>
                <a:cs typeface="Tahoma"/>
              </a:rPr>
              <a:t>традиционных </a:t>
            </a:r>
            <a:r>
              <a:rPr sz="1600" spc="5" dirty="0">
                <a:latin typeface="Tahoma"/>
                <a:cs typeface="Tahoma"/>
              </a:rPr>
              <a:t> национальных,</a:t>
            </a:r>
            <a:endParaRPr sz="1600">
              <a:latin typeface="Tahoma"/>
              <a:cs typeface="Tahoma"/>
            </a:endParaRPr>
          </a:p>
          <a:p>
            <a:pPr marL="187325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Tahoma"/>
                <a:cs typeface="Tahoma"/>
              </a:rPr>
              <a:t>общечеловеческих</a:t>
            </a:r>
            <a:endParaRPr sz="1600">
              <a:latin typeface="Tahoma"/>
              <a:cs typeface="Tahoma"/>
            </a:endParaRPr>
          </a:p>
          <a:p>
            <a:pPr marL="187325">
              <a:lnSpc>
                <a:spcPct val="100000"/>
              </a:lnSpc>
            </a:pPr>
            <a:r>
              <a:rPr sz="1600" spc="-5" dirty="0">
                <a:latin typeface="Tahoma"/>
                <a:cs typeface="Tahoma"/>
              </a:rPr>
              <a:t>гуманистических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и</a:t>
            </a:r>
            <a:endParaRPr sz="1600">
              <a:latin typeface="Tahoma"/>
              <a:cs typeface="Tahoma"/>
            </a:endParaRPr>
          </a:p>
          <a:p>
            <a:pPr marL="187325">
              <a:lnSpc>
                <a:spcPct val="100000"/>
              </a:lnSpc>
            </a:pPr>
            <a:r>
              <a:rPr sz="1600" spc="-5" dirty="0">
                <a:latin typeface="Tahoma"/>
                <a:cs typeface="Tahoma"/>
              </a:rPr>
              <a:t>демократических</a:t>
            </a:r>
            <a:r>
              <a:rPr sz="1600" spc="-1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ценностей</a:t>
            </a:r>
            <a:endParaRPr sz="1600">
              <a:latin typeface="Tahoma"/>
              <a:cs typeface="Tahoma"/>
            </a:endParaRPr>
          </a:p>
          <a:p>
            <a:pPr marL="187960" indent="-17526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Tahoma"/>
              <a:buChar char="•"/>
              <a:tabLst>
                <a:tab pos="187960" algn="l"/>
              </a:tabLst>
            </a:pPr>
            <a:r>
              <a:rPr sz="1600" b="1" spc="-20" dirty="0">
                <a:solidFill>
                  <a:srgbClr val="2E5496"/>
                </a:solidFill>
                <a:latin typeface="Arial"/>
                <a:cs typeface="Arial"/>
              </a:rPr>
              <a:t>ГОТОВНОСТЬ</a:t>
            </a:r>
            <a:endParaRPr sz="1600">
              <a:latin typeface="Arial"/>
              <a:cs typeface="Arial"/>
            </a:endParaRPr>
          </a:p>
          <a:p>
            <a:pPr marL="187325" marR="5080">
              <a:lnSpc>
                <a:spcPct val="100000"/>
              </a:lnSpc>
            </a:pPr>
            <a:r>
              <a:rPr sz="1600" b="1" spc="-20" dirty="0">
                <a:solidFill>
                  <a:srgbClr val="2E5496"/>
                </a:solidFill>
                <a:latin typeface="Arial"/>
                <a:cs typeface="Arial"/>
              </a:rPr>
              <a:t>ПРОТИВОСТОЯТЬ</a:t>
            </a:r>
            <a:r>
              <a:rPr sz="1600" b="1" spc="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dirty="0">
                <a:latin typeface="Tahoma"/>
                <a:cs typeface="Tahoma"/>
              </a:rPr>
              <a:t>идеологии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экстремизма, </a:t>
            </a:r>
            <a:r>
              <a:rPr sz="1600" spc="5" dirty="0">
                <a:latin typeface="Tahoma"/>
                <a:cs typeface="Tahoma"/>
              </a:rPr>
              <a:t>национализма, 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ксенофобии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и</a:t>
            </a:r>
            <a:r>
              <a:rPr sz="1600" spc="-5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дискриминации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65759" y="5362955"/>
            <a:ext cx="11570335" cy="469900"/>
            <a:chOff x="365759" y="5362955"/>
            <a:chExt cx="11570335" cy="469900"/>
          </a:xfrm>
        </p:grpSpPr>
        <p:sp>
          <p:nvSpPr>
            <p:cNvPr id="18" name="object 18"/>
            <p:cNvSpPr/>
            <p:nvPr/>
          </p:nvSpPr>
          <p:spPr>
            <a:xfrm>
              <a:off x="365759" y="5362955"/>
              <a:ext cx="11570335" cy="469900"/>
            </a:xfrm>
            <a:custGeom>
              <a:avLst/>
              <a:gdLst/>
              <a:ahLst/>
              <a:cxnLst/>
              <a:rect l="l" t="t" r="r" b="b"/>
              <a:pathLst>
                <a:path w="11570335" h="469900">
                  <a:moveTo>
                    <a:pt x="11335512" y="0"/>
                  </a:moveTo>
                  <a:lnTo>
                    <a:pt x="234696" y="0"/>
                  </a:lnTo>
                  <a:lnTo>
                    <a:pt x="187397" y="4766"/>
                  </a:lnTo>
                  <a:lnTo>
                    <a:pt x="143342" y="18436"/>
                  </a:lnTo>
                  <a:lnTo>
                    <a:pt x="103476" y="40069"/>
                  </a:lnTo>
                  <a:lnTo>
                    <a:pt x="68741" y="68722"/>
                  </a:lnTo>
                  <a:lnTo>
                    <a:pt x="40083" y="103454"/>
                  </a:lnTo>
                  <a:lnTo>
                    <a:pt x="18443" y="143321"/>
                  </a:lnTo>
                  <a:lnTo>
                    <a:pt x="4768" y="187382"/>
                  </a:lnTo>
                  <a:lnTo>
                    <a:pt x="0" y="234696"/>
                  </a:lnTo>
                  <a:lnTo>
                    <a:pt x="4768" y="281994"/>
                  </a:lnTo>
                  <a:lnTo>
                    <a:pt x="18443" y="326049"/>
                  </a:lnTo>
                  <a:lnTo>
                    <a:pt x="40083" y="365915"/>
                  </a:lnTo>
                  <a:lnTo>
                    <a:pt x="68741" y="400650"/>
                  </a:lnTo>
                  <a:lnTo>
                    <a:pt x="103476" y="429308"/>
                  </a:lnTo>
                  <a:lnTo>
                    <a:pt x="143342" y="450948"/>
                  </a:lnTo>
                  <a:lnTo>
                    <a:pt x="187397" y="464623"/>
                  </a:lnTo>
                  <a:lnTo>
                    <a:pt x="234696" y="469392"/>
                  </a:lnTo>
                  <a:lnTo>
                    <a:pt x="11335512" y="469392"/>
                  </a:lnTo>
                  <a:lnTo>
                    <a:pt x="11382825" y="464623"/>
                  </a:lnTo>
                  <a:lnTo>
                    <a:pt x="11426886" y="450948"/>
                  </a:lnTo>
                  <a:lnTo>
                    <a:pt x="11466753" y="429308"/>
                  </a:lnTo>
                  <a:lnTo>
                    <a:pt x="11501485" y="400650"/>
                  </a:lnTo>
                  <a:lnTo>
                    <a:pt x="11530138" y="365915"/>
                  </a:lnTo>
                  <a:lnTo>
                    <a:pt x="11551771" y="326049"/>
                  </a:lnTo>
                  <a:lnTo>
                    <a:pt x="11565441" y="281994"/>
                  </a:lnTo>
                  <a:lnTo>
                    <a:pt x="11570208" y="234696"/>
                  </a:lnTo>
                  <a:lnTo>
                    <a:pt x="11565441" y="187382"/>
                  </a:lnTo>
                  <a:lnTo>
                    <a:pt x="11551771" y="143321"/>
                  </a:lnTo>
                  <a:lnTo>
                    <a:pt x="11530138" y="103454"/>
                  </a:lnTo>
                  <a:lnTo>
                    <a:pt x="11501485" y="68722"/>
                  </a:lnTo>
                  <a:lnTo>
                    <a:pt x="11466753" y="40069"/>
                  </a:lnTo>
                  <a:lnTo>
                    <a:pt x="11426886" y="18436"/>
                  </a:lnTo>
                  <a:lnTo>
                    <a:pt x="11382825" y="4766"/>
                  </a:lnTo>
                  <a:lnTo>
                    <a:pt x="11335512" y="0"/>
                  </a:lnTo>
                  <a:close/>
                </a:path>
              </a:pathLst>
            </a:custGeom>
            <a:solidFill>
              <a:srgbClr val="4471C4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66031" y="5417819"/>
              <a:ext cx="3979545" cy="360045"/>
            </a:xfrm>
            <a:custGeom>
              <a:avLst/>
              <a:gdLst/>
              <a:ahLst/>
              <a:cxnLst/>
              <a:rect l="l" t="t" r="r" b="b"/>
              <a:pathLst>
                <a:path w="3979545" h="360045">
                  <a:moveTo>
                    <a:pt x="3799332" y="0"/>
                  </a:moveTo>
                  <a:lnTo>
                    <a:pt x="179831" y="0"/>
                  </a:lnTo>
                  <a:lnTo>
                    <a:pt x="132027" y="6424"/>
                  </a:lnTo>
                  <a:lnTo>
                    <a:pt x="89069" y="24553"/>
                  </a:lnTo>
                  <a:lnTo>
                    <a:pt x="52673" y="52673"/>
                  </a:lnTo>
                  <a:lnTo>
                    <a:pt x="24553" y="89069"/>
                  </a:lnTo>
                  <a:lnTo>
                    <a:pt x="6424" y="132027"/>
                  </a:lnTo>
                  <a:lnTo>
                    <a:pt x="0" y="179831"/>
                  </a:lnTo>
                  <a:lnTo>
                    <a:pt x="6425" y="227641"/>
                  </a:lnTo>
                  <a:lnTo>
                    <a:pt x="24557" y="270600"/>
                  </a:lnTo>
                  <a:lnTo>
                    <a:pt x="52679" y="306995"/>
                  </a:lnTo>
                  <a:lnTo>
                    <a:pt x="89076" y="335113"/>
                  </a:lnTo>
                  <a:lnTo>
                    <a:pt x="132033" y="353240"/>
                  </a:lnTo>
                  <a:lnTo>
                    <a:pt x="179831" y="359663"/>
                  </a:lnTo>
                  <a:lnTo>
                    <a:pt x="3799332" y="359663"/>
                  </a:lnTo>
                  <a:lnTo>
                    <a:pt x="3847139" y="353239"/>
                  </a:lnTo>
                  <a:lnTo>
                    <a:pt x="3890098" y="335110"/>
                  </a:lnTo>
                  <a:lnTo>
                    <a:pt x="3926494" y="306990"/>
                  </a:lnTo>
                  <a:lnTo>
                    <a:pt x="3954613" y="270594"/>
                  </a:lnTo>
                  <a:lnTo>
                    <a:pt x="3972740" y="227636"/>
                  </a:lnTo>
                  <a:lnTo>
                    <a:pt x="3979164" y="179831"/>
                  </a:lnTo>
                  <a:lnTo>
                    <a:pt x="3972739" y="132027"/>
                  </a:lnTo>
                  <a:lnTo>
                    <a:pt x="3954610" y="89069"/>
                  </a:lnTo>
                  <a:lnTo>
                    <a:pt x="3926490" y="52673"/>
                  </a:lnTo>
                  <a:lnTo>
                    <a:pt x="3890094" y="24553"/>
                  </a:lnTo>
                  <a:lnTo>
                    <a:pt x="3847136" y="6424"/>
                  </a:lnTo>
                  <a:lnTo>
                    <a:pt x="37993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31393" y="5428894"/>
            <a:ext cx="11323320" cy="9664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667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ФОРМИРУЕМЫЕ</a:t>
            </a:r>
            <a:r>
              <a:rPr sz="18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ЦЕННОСТИ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</a:pPr>
            <a:r>
              <a:rPr sz="1600" spc="-5" dirty="0">
                <a:solidFill>
                  <a:srgbClr val="7394D2"/>
                </a:solidFill>
                <a:latin typeface="Arial Black"/>
                <a:cs typeface="Arial Black"/>
              </a:rPr>
              <a:t>ЖИЗНЬ,</a:t>
            </a:r>
            <a:r>
              <a:rPr sz="1600" spc="20" dirty="0">
                <a:solidFill>
                  <a:srgbClr val="7394D2"/>
                </a:solidFill>
                <a:latin typeface="Arial Black"/>
                <a:cs typeface="Arial Black"/>
              </a:rPr>
              <a:t> </a:t>
            </a:r>
            <a:r>
              <a:rPr sz="1600" spc="-5" dirty="0">
                <a:solidFill>
                  <a:srgbClr val="7394D2"/>
                </a:solidFill>
                <a:latin typeface="Arial Black"/>
                <a:cs typeface="Arial Black"/>
              </a:rPr>
              <a:t>ГРАЖДАНСТВЕННОСТЬ,</a:t>
            </a:r>
            <a:r>
              <a:rPr sz="1600" spc="60" dirty="0">
                <a:solidFill>
                  <a:srgbClr val="7394D2"/>
                </a:solidFill>
                <a:latin typeface="Arial Black"/>
                <a:cs typeface="Arial Black"/>
              </a:rPr>
              <a:t> </a:t>
            </a:r>
            <a:r>
              <a:rPr sz="1600" spc="-5" dirty="0">
                <a:solidFill>
                  <a:srgbClr val="7394D2"/>
                </a:solidFill>
                <a:latin typeface="Arial Black"/>
                <a:cs typeface="Arial Black"/>
              </a:rPr>
              <a:t>ДОСТОИНСТВО,</a:t>
            </a:r>
            <a:r>
              <a:rPr sz="1600" spc="55" dirty="0">
                <a:solidFill>
                  <a:srgbClr val="7394D2"/>
                </a:solidFill>
                <a:latin typeface="Arial Black"/>
                <a:cs typeface="Arial Black"/>
              </a:rPr>
              <a:t> </a:t>
            </a:r>
            <a:r>
              <a:rPr sz="1600" spc="-5" dirty="0">
                <a:solidFill>
                  <a:srgbClr val="7394D2"/>
                </a:solidFill>
                <a:latin typeface="Arial Black"/>
                <a:cs typeface="Arial Black"/>
              </a:rPr>
              <a:t>БЕЗОПАСНОСТЬ,</a:t>
            </a:r>
            <a:r>
              <a:rPr sz="1600" spc="60" dirty="0">
                <a:solidFill>
                  <a:srgbClr val="7394D2"/>
                </a:solidFill>
                <a:latin typeface="Arial Black"/>
                <a:cs typeface="Arial Black"/>
              </a:rPr>
              <a:t> </a:t>
            </a:r>
            <a:r>
              <a:rPr sz="1600" spc="-10" dirty="0">
                <a:solidFill>
                  <a:srgbClr val="7394D2"/>
                </a:solidFill>
                <a:latin typeface="Arial Black"/>
                <a:cs typeface="Arial Black"/>
              </a:rPr>
              <a:t>РАВЕНСТВО</a:t>
            </a:r>
            <a:r>
              <a:rPr sz="1600" spc="65" dirty="0">
                <a:solidFill>
                  <a:srgbClr val="7394D2"/>
                </a:solidFill>
                <a:latin typeface="Arial Black"/>
                <a:cs typeface="Arial Black"/>
              </a:rPr>
              <a:t> </a:t>
            </a:r>
            <a:r>
              <a:rPr sz="1600" spc="-5" dirty="0">
                <a:solidFill>
                  <a:srgbClr val="7394D2"/>
                </a:solidFill>
                <a:latin typeface="Arial Black"/>
                <a:cs typeface="Arial Black"/>
              </a:rPr>
              <a:t>ПРАВ</a:t>
            </a:r>
            <a:r>
              <a:rPr sz="1600" spc="10" dirty="0">
                <a:solidFill>
                  <a:srgbClr val="7394D2"/>
                </a:solidFill>
                <a:latin typeface="Arial Black"/>
                <a:cs typeface="Arial Black"/>
              </a:rPr>
              <a:t> </a:t>
            </a:r>
            <a:r>
              <a:rPr sz="1600" spc="-5" dirty="0">
                <a:solidFill>
                  <a:srgbClr val="7394D2"/>
                </a:solidFill>
                <a:latin typeface="Arial Black"/>
                <a:cs typeface="Arial Black"/>
              </a:rPr>
              <a:t>И</a:t>
            </a:r>
            <a:r>
              <a:rPr sz="1600" spc="5" dirty="0">
                <a:solidFill>
                  <a:srgbClr val="7394D2"/>
                </a:solidFill>
                <a:latin typeface="Arial Black"/>
                <a:cs typeface="Arial Black"/>
              </a:rPr>
              <a:t> </a:t>
            </a:r>
            <a:r>
              <a:rPr sz="1600" spc="-10" dirty="0">
                <a:solidFill>
                  <a:srgbClr val="7394D2"/>
                </a:solidFill>
                <a:latin typeface="Arial Black"/>
                <a:cs typeface="Arial Black"/>
              </a:rPr>
              <a:t>СВОБОД,</a:t>
            </a:r>
            <a:endParaRPr sz="1600">
              <a:latin typeface="Arial Black"/>
              <a:cs typeface="Arial Black"/>
            </a:endParaRPr>
          </a:p>
          <a:p>
            <a:pPr marL="6350" algn="ctr">
              <a:lnSpc>
                <a:spcPct val="100000"/>
              </a:lnSpc>
            </a:pPr>
            <a:r>
              <a:rPr sz="1600" spc="-5" dirty="0">
                <a:solidFill>
                  <a:srgbClr val="7394D2"/>
                </a:solidFill>
                <a:latin typeface="Arial Black"/>
                <a:cs typeface="Arial Black"/>
              </a:rPr>
              <a:t>ЗАКОНОПОСЛУШНОСТЬ,</a:t>
            </a:r>
            <a:r>
              <a:rPr sz="1600" spc="35" dirty="0">
                <a:solidFill>
                  <a:srgbClr val="7394D2"/>
                </a:solidFill>
                <a:latin typeface="Arial Black"/>
                <a:cs typeface="Arial Black"/>
              </a:rPr>
              <a:t> </a:t>
            </a:r>
            <a:r>
              <a:rPr sz="1600" spc="-5" dirty="0">
                <a:solidFill>
                  <a:srgbClr val="7394D2"/>
                </a:solidFill>
                <a:latin typeface="Arial Black"/>
                <a:cs typeface="Arial Black"/>
              </a:rPr>
              <a:t>МИЛОСЕРДИЕ</a:t>
            </a:r>
            <a:endParaRPr sz="16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4500" y="168351"/>
            <a:ext cx="89020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ПРОФИЛАКТИКА</a:t>
            </a:r>
            <a:r>
              <a:rPr spc="45" dirty="0"/>
              <a:t> </a:t>
            </a:r>
            <a:r>
              <a:rPr spc="-15" dirty="0"/>
              <a:t>ЭКСТРЕМИЗМА</a:t>
            </a:r>
            <a:r>
              <a:rPr spc="45" dirty="0"/>
              <a:t> </a:t>
            </a:r>
            <a:r>
              <a:rPr spc="-5" dirty="0"/>
              <a:t>И</a:t>
            </a:r>
            <a:r>
              <a:rPr spc="-10" dirty="0"/>
              <a:t> ТЕРРОРИЗМА: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44500" y="594105"/>
            <a:ext cx="3711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2E5496"/>
                </a:solidFill>
                <a:latin typeface="Arial Black"/>
                <a:cs typeface="Arial Black"/>
              </a:rPr>
              <a:t>КЛЮЧЕВЫЕ</a:t>
            </a:r>
            <a:r>
              <a:rPr sz="2800" spc="-25" dirty="0">
                <a:solidFill>
                  <a:srgbClr val="2E5496"/>
                </a:solidFill>
                <a:latin typeface="Arial Black"/>
                <a:cs typeface="Arial Black"/>
              </a:rPr>
              <a:t> </a:t>
            </a:r>
            <a:r>
              <a:rPr sz="2800" spc="-5" dirty="0">
                <a:solidFill>
                  <a:srgbClr val="2E5496"/>
                </a:solidFill>
                <a:latin typeface="Arial Black"/>
                <a:cs typeface="Arial Black"/>
              </a:rPr>
              <a:t>ИДЕИ</a:t>
            </a:r>
            <a:endParaRPr sz="2800">
              <a:latin typeface="Arial Black"/>
              <a:cs typeface="Arial Black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63841" y="999236"/>
          <a:ext cx="11282042" cy="5483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2215"/>
                <a:gridCol w="4225925"/>
                <a:gridCol w="377825"/>
                <a:gridCol w="1290955"/>
                <a:gridCol w="1160779"/>
                <a:gridCol w="349884"/>
                <a:gridCol w="124459"/>
              </a:tblGrid>
              <a:tr h="365760">
                <a:tc gridSpan="7">
                  <a:txBody>
                    <a:bodyPr/>
                    <a:lstStyle/>
                    <a:p>
                      <a:pPr marL="1411605">
                        <a:lnSpc>
                          <a:spcPts val="1939"/>
                        </a:lnSpc>
                        <a:spcBef>
                          <a:spcPts val="840"/>
                        </a:spcBef>
                        <a:tabLst>
                          <a:tab pos="5300980" algn="l"/>
                          <a:tab pos="8655685" algn="l"/>
                        </a:tabLst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	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5-6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	</a:t>
                      </a:r>
                      <a:r>
                        <a:rPr sz="2700" b="1" spc="-37" baseline="3086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10-11</a:t>
                      </a:r>
                      <a:r>
                        <a:rPr sz="2700" b="1" spc="-22" baseline="3086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7" baseline="3086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класс,</a:t>
                      </a:r>
                      <a:r>
                        <a:rPr sz="2700" b="1" spc="-30" baseline="3086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7" baseline="3086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СПО</a:t>
                      </a:r>
                      <a:endParaRPr sz="2700" baseline="3086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7957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dirty="0">
                          <a:latin typeface="Tahoma"/>
                          <a:cs typeface="Tahoma"/>
                        </a:rPr>
                        <a:t>Жизнь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любого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человека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имеет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ценность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7825" indent="-287020">
                        <a:lnSpc>
                          <a:spcPts val="123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30" dirty="0">
                          <a:latin typeface="Tahoma"/>
                          <a:cs typeface="Tahoma"/>
                        </a:rPr>
                        <a:t>Я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люблю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свою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страну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78460" marR="583565" indent="-287020">
                        <a:lnSpc>
                          <a:spcPct val="100000"/>
                        </a:lnSpc>
                        <a:buClr>
                          <a:srgbClr val="C00000"/>
                        </a:buClr>
                        <a:buChar char="►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200" spc="-10" dirty="0">
                          <a:latin typeface="Tahoma"/>
                          <a:cs typeface="Tahoma"/>
                        </a:rPr>
                        <a:t>Никто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нигде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мире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не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застрахован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от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актов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терроризма</a:t>
                      </a:r>
                      <a:r>
                        <a:rPr sz="12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экстремизма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75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300"/>
                        </a:lnSpc>
                      </a:pPr>
                      <a:r>
                        <a:rPr sz="12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►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">
                        <a:lnSpc>
                          <a:spcPts val="1300"/>
                        </a:lnSpc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Терроризм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экстремизм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–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вызов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78460" indent="-287655">
                        <a:lnSpc>
                          <a:spcPts val="1230"/>
                        </a:lnSpc>
                        <a:spcBef>
                          <a:spcPts val="11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200" spc="130" dirty="0">
                          <a:latin typeface="Tahoma"/>
                          <a:cs typeface="Tahoma"/>
                        </a:rPr>
                        <a:t>Я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знаю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традиционные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национальные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ценности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1397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270">
                        <a:lnSpc>
                          <a:spcPts val="1340"/>
                        </a:lnSpc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национальной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безопасности,</a:t>
                      </a:r>
                      <a:r>
                        <a:rPr sz="120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источник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377825" indent="-287020">
                        <a:lnSpc>
                          <a:spcPts val="710"/>
                        </a:lnSpc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5" dirty="0">
                          <a:latin typeface="Tahoma"/>
                          <a:cs typeface="Tahoma"/>
                        </a:rPr>
                        <a:t>Безопасность</a:t>
                      </a:r>
                      <a:r>
                        <a:rPr sz="1200" spc="-9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человека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зависит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от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него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">
                        <a:lnSpc>
                          <a:spcPts val="1340"/>
                        </a:lnSpc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риска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угроз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для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общества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для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7546">
                <a:tc rowSpan="2">
                  <a:txBody>
                    <a:bodyPr/>
                    <a:lstStyle/>
                    <a:p>
                      <a:pPr marL="377825">
                        <a:lnSpc>
                          <a:spcPts val="715"/>
                        </a:lnSpc>
                      </a:pPr>
                      <a:r>
                        <a:rPr sz="1200" spc="10" dirty="0">
                          <a:latin typeface="Tahoma"/>
                          <a:cs typeface="Tahoma"/>
                        </a:rPr>
                        <a:t>самого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7825" marR="845819" indent="-287020">
                        <a:lnSpc>
                          <a:spcPct val="98700"/>
                        </a:lnSpc>
                        <a:spcBef>
                          <a:spcPts val="615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-5" dirty="0">
                          <a:latin typeface="Tahoma"/>
                          <a:cs typeface="Tahoma"/>
                        </a:rPr>
                        <a:t>Со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б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spc="-25" dirty="0">
                          <a:latin typeface="Tahoma"/>
                          <a:cs typeface="Tahoma"/>
                        </a:rPr>
                        <a:t>ю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д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ни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25" dirty="0">
                          <a:latin typeface="Tahoma"/>
                          <a:cs typeface="Tahoma"/>
                        </a:rPr>
                        <a:t>э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ем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ар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ны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х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пр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вил  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бе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з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опасно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г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по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д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ни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я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помо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г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в  чрезвычайных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ситуациях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78460" indent="-287655">
                        <a:lnSpc>
                          <a:spcPts val="715"/>
                        </a:lnSpc>
                        <a:buClr>
                          <a:srgbClr val="C00000"/>
                        </a:buClr>
                        <a:buChar char="►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200" spc="15" dirty="0">
                          <a:latin typeface="Tahoma"/>
                          <a:cs typeface="Tahoma"/>
                        </a:rPr>
                        <a:t>Развивай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бдительность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повышенную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846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ahoma"/>
                          <a:cs typeface="Tahoma"/>
                        </a:rPr>
                        <a:t>вн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им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ь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ость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ис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ч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25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ам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опасности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8460" marR="26733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200" spc="20" dirty="0">
                          <a:latin typeface="Tahoma"/>
                          <a:cs typeface="Tahoma"/>
                        </a:rPr>
                        <a:t>Соблюдай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правила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поведения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ситуациях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угрозы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терроризма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►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►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21590">
                        <a:lnSpc>
                          <a:spcPts val="1300"/>
                        </a:lnSpc>
                      </a:pPr>
                      <a:r>
                        <a:rPr sz="1200" spc="25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аждо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г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ч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25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753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31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spc="130" dirty="0">
                          <a:latin typeface="Tahoma"/>
                          <a:cs typeface="Tahoma"/>
                        </a:rPr>
                        <a:t>Я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активный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отв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российс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г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б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щ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127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Противодействие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э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ст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р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еми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з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у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Р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Ф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72390" marB="0">
                    <a:solidFill>
                      <a:srgbClr val="EAEE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780" marR="469900" indent="-5778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spc="-35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ст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ый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ч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ен 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ства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1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ерро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р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из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у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1200" spc="10" dirty="0">
                          <a:latin typeface="Tahoma"/>
                          <a:cs typeface="Tahoma"/>
                        </a:rPr>
                        <a:t>–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одна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из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важных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7239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5759">
                <a:tc gridSpan="2">
                  <a:txBody>
                    <a:bodyPr/>
                    <a:lstStyle/>
                    <a:p>
                      <a:pPr marR="321310" algn="ctr">
                        <a:lnSpc>
                          <a:spcPts val="1789"/>
                        </a:lnSpc>
                        <a:spcBef>
                          <a:spcPts val="990"/>
                        </a:spcBef>
                        <a:tabLst>
                          <a:tab pos="3989704" algn="l"/>
                        </a:tabLst>
                      </a:pPr>
                      <a:r>
                        <a:rPr sz="2700" b="1" spc="-7" baseline="1543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3-4 </a:t>
                      </a:r>
                      <a:r>
                        <a:rPr sz="2700" b="1" baseline="1543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	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7-9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5">
                  <a:txBody>
                    <a:bodyPr/>
                    <a:lstStyle/>
                    <a:p>
                      <a:pPr marL="379095">
                        <a:lnSpc>
                          <a:spcPts val="690"/>
                        </a:lnSpc>
                      </a:pPr>
                      <a:r>
                        <a:rPr sz="1200" spc="10" dirty="0">
                          <a:latin typeface="Tahoma"/>
                          <a:cs typeface="Tahoma"/>
                        </a:rPr>
                        <a:t>задач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обеспечения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безопасности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на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9095">
                        <a:lnSpc>
                          <a:spcPct val="100000"/>
                        </a:lnSpc>
                      </a:pPr>
                      <a:r>
                        <a:rPr sz="1200" spc="-30" dirty="0">
                          <a:latin typeface="Tahoma"/>
                          <a:cs typeface="Tahoma"/>
                        </a:rPr>
                        <a:t>г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ос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у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д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арст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ом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25" dirty="0">
                          <a:latin typeface="Tahoma"/>
                          <a:cs typeface="Tahoma"/>
                        </a:rPr>
                        <a:t>у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ро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вн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9095" marR="21717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spc="15" dirty="0">
                          <a:latin typeface="Tahoma"/>
                          <a:cs typeface="Tahoma"/>
                        </a:rPr>
                        <a:t>Ценность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принятия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понимания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бо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г</a:t>
                      </a:r>
                      <a:r>
                        <a:rPr sz="1200" spc="-25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г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мно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г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бра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з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ия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у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spc="-100" dirty="0">
                          <a:latin typeface="Tahoma"/>
                          <a:cs typeface="Tahoma"/>
                        </a:rPr>
                        <a:t>ь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у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р  народов,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традиций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этнических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 ценностей,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основанных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на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принципах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уважения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прав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свобод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человека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9095" marR="18097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spc="-5" dirty="0">
                          <a:latin typeface="Tahoma"/>
                          <a:cs typeface="Tahoma"/>
                        </a:rPr>
                        <a:t>Любой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человек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должен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знать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правила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поведения в ситуациях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угрозы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террористических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актов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их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предупреждения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3758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dirty="0">
                          <a:latin typeface="Tahoma"/>
                          <a:cs typeface="Tahoma"/>
                        </a:rPr>
                        <a:t>Жизнь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любого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человека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имеет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ценность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30" dirty="0">
                          <a:latin typeface="Tahoma"/>
                          <a:cs typeface="Tahoma"/>
                        </a:rPr>
                        <a:t>Я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–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гражданин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30" dirty="0">
                          <a:latin typeface="Tahoma"/>
                          <a:cs typeface="Tahoma"/>
                        </a:rPr>
                        <a:t>России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5" dirty="0">
                          <a:latin typeface="Tahoma"/>
                          <a:cs typeface="Tahoma"/>
                        </a:rPr>
                        <a:t>Развивай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бдительность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повышенную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им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ь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ост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ь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ис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spc="-25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ч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опасности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7825" marR="12509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20" dirty="0">
                          <a:latin typeface="Tahoma"/>
                          <a:cs typeface="Tahoma"/>
                        </a:rPr>
                        <a:t>Соблюдай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элементарные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правила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поведения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ситуациях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угрозы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терроризма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78460" indent="-287655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Терроризм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–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мировая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угроза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безусловное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зло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8460" marR="65214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200" spc="130" dirty="0">
                          <a:latin typeface="Tahoma"/>
                          <a:cs typeface="Tahoma"/>
                        </a:rPr>
                        <a:t>Я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уважаю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принимаю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ценности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российского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общества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8460" marR="48133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Противодействие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терроризму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экстремизму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в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Российской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Федерации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–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это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одна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из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наиболее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важных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задач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обеспечения безопасности на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государственном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уровне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8460" marR="21336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8460" algn="l"/>
                          <a:tab pos="379095" algn="l"/>
                        </a:tabLst>
                      </a:pPr>
                      <a:r>
                        <a:rPr sz="1200" spc="-5" dirty="0">
                          <a:latin typeface="Tahoma"/>
                          <a:cs typeface="Tahoma"/>
                        </a:rPr>
                        <a:t>Любой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человек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должен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знать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правила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поведения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в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ситуациях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угрозы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террористических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актов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их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846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ahoma"/>
                          <a:cs typeface="Tahoma"/>
                        </a:rPr>
                        <a:t>предупреждения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948143" y="4519040"/>
            <a:ext cx="2867025" cy="172720"/>
          </a:xfrm>
          <a:custGeom>
            <a:avLst/>
            <a:gdLst/>
            <a:ahLst/>
            <a:cxnLst/>
            <a:rect l="l" t="t" r="r" b="b"/>
            <a:pathLst>
              <a:path w="2867025" h="172720">
                <a:moveTo>
                  <a:pt x="2866644" y="0"/>
                </a:moveTo>
                <a:lnTo>
                  <a:pt x="0" y="0"/>
                </a:lnTo>
                <a:lnTo>
                  <a:pt x="0" y="172212"/>
                </a:lnTo>
                <a:lnTo>
                  <a:pt x="2866644" y="172212"/>
                </a:lnTo>
                <a:lnTo>
                  <a:pt x="2866644" y="0"/>
                </a:lnTo>
                <a:close/>
              </a:path>
            </a:pathLst>
          </a:custGeom>
          <a:solidFill>
            <a:srgbClr val="A0B8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00143" y="4282820"/>
            <a:ext cx="3388360" cy="172720"/>
          </a:xfrm>
          <a:custGeom>
            <a:avLst/>
            <a:gdLst/>
            <a:ahLst/>
            <a:cxnLst/>
            <a:rect l="l" t="t" r="r" b="b"/>
            <a:pathLst>
              <a:path w="3388359" h="172720">
                <a:moveTo>
                  <a:pt x="809231" y="0"/>
                </a:moveTo>
                <a:lnTo>
                  <a:pt x="0" y="0"/>
                </a:lnTo>
                <a:lnTo>
                  <a:pt x="0" y="172212"/>
                </a:lnTo>
                <a:lnTo>
                  <a:pt x="809231" y="172212"/>
                </a:lnTo>
                <a:lnTo>
                  <a:pt x="809231" y="0"/>
                </a:lnTo>
                <a:close/>
              </a:path>
              <a:path w="3388359" h="172720">
                <a:moveTo>
                  <a:pt x="3387852" y="0"/>
                </a:moveTo>
                <a:lnTo>
                  <a:pt x="935736" y="0"/>
                </a:lnTo>
                <a:lnTo>
                  <a:pt x="894588" y="0"/>
                </a:lnTo>
                <a:lnTo>
                  <a:pt x="809244" y="0"/>
                </a:lnTo>
                <a:lnTo>
                  <a:pt x="809244" y="172212"/>
                </a:lnTo>
                <a:lnTo>
                  <a:pt x="894588" y="172212"/>
                </a:lnTo>
                <a:lnTo>
                  <a:pt x="935736" y="172212"/>
                </a:lnTo>
                <a:lnTo>
                  <a:pt x="3387852" y="172212"/>
                </a:lnTo>
                <a:lnTo>
                  <a:pt x="3387852" y="0"/>
                </a:lnTo>
                <a:close/>
              </a:path>
            </a:pathLst>
          </a:custGeom>
          <a:solidFill>
            <a:srgbClr val="A0B8E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570191" y="1106424"/>
            <a:ext cx="7978140" cy="2640965"/>
            <a:chOff x="570191" y="1106424"/>
            <a:chExt cx="7978140" cy="2640965"/>
          </a:xfrm>
        </p:grpSpPr>
        <p:sp>
          <p:nvSpPr>
            <p:cNvPr id="10" name="object 10"/>
            <p:cNvSpPr/>
            <p:nvPr/>
          </p:nvSpPr>
          <p:spPr>
            <a:xfrm>
              <a:off x="570191" y="1371345"/>
              <a:ext cx="7978140" cy="2376170"/>
            </a:xfrm>
            <a:custGeom>
              <a:avLst/>
              <a:gdLst/>
              <a:ahLst/>
              <a:cxnLst/>
              <a:rect l="l" t="t" r="r" b="b"/>
              <a:pathLst>
                <a:path w="7978140" h="2376170">
                  <a:moveTo>
                    <a:pt x="3751961" y="0"/>
                  </a:moveTo>
                  <a:lnTo>
                    <a:pt x="0" y="0"/>
                  </a:lnTo>
                  <a:lnTo>
                    <a:pt x="0" y="2375789"/>
                  </a:lnTo>
                  <a:lnTo>
                    <a:pt x="3751961" y="2375789"/>
                  </a:lnTo>
                  <a:lnTo>
                    <a:pt x="3751961" y="0"/>
                  </a:lnTo>
                  <a:close/>
                </a:path>
                <a:path w="7978140" h="2376170">
                  <a:moveTo>
                    <a:pt x="7977911" y="0"/>
                  </a:moveTo>
                  <a:lnTo>
                    <a:pt x="3751999" y="0"/>
                  </a:lnTo>
                  <a:lnTo>
                    <a:pt x="3751999" y="2375789"/>
                  </a:lnTo>
                  <a:lnTo>
                    <a:pt x="7977911" y="2375789"/>
                  </a:lnTo>
                  <a:lnTo>
                    <a:pt x="7977911" y="0"/>
                  </a:lnTo>
                  <a:close/>
                </a:path>
              </a:pathLst>
            </a:custGeom>
            <a:solidFill>
              <a:srgbClr val="EA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48143" y="1815464"/>
              <a:ext cx="7050405" cy="355600"/>
            </a:xfrm>
            <a:custGeom>
              <a:avLst/>
              <a:gdLst/>
              <a:ahLst/>
              <a:cxnLst/>
              <a:rect l="l" t="t" r="r" b="b"/>
              <a:pathLst>
                <a:path w="7050405" h="355600">
                  <a:moveTo>
                    <a:pt x="2866644" y="0"/>
                  </a:moveTo>
                  <a:lnTo>
                    <a:pt x="0" y="0"/>
                  </a:lnTo>
                  <a:lnTo>
                    <a:pt x="0" y="172212"/>
                  </a:lnTo>
                  <a:lnTo>
                    <a:pt x="2866644" y="172212"/>
                  </a:lnTo>
                  <a:lnTo>
                    <a:pt x="2866644" y="0"/>
                  </a:lnTo>
                  <a:close/>
                </a:path>
                <a:path w="7050405" h="355600">
                  <a:moveTo>
                    <a:pt x="5670702" y="182880"/>
                  </a:moveTo>
                  <a:lnTo>
                    <a:pt x="3751999" y="182880"/>
                  </a:lnTo>
                  <a:lnTo>
                    <a:pt x="3751999" y="355092"/>
                  </a:lnTo>
                  <a:lnTo>
                    <a:pt x="5670702" y="355092"/>
                  </a:lnTo>
                  <a:lnTo>
                    <a:pt x="5670702" y="182880"/>
                  </a:lnTo>
                  <a:close/>
                </a:path>
                <a:path w="7050405" h="355600">
                  <a:moveTo>
                    <a:pt x="7049935" y="0"/>
                  </a:moveTo>
                  <a:lnTo>
                    <a:pt x="3751999" y="0"/>
                  </a:lnTo>
                  <a:lnTo>
                    <a:pt x="3751999" y="172212"/>
                  </a:lnTo>
                  <a:lnTo>
                    <a:pt x="7049935" y="172212"/>
                  </a:lnTo>
                  <a:lnTo>
                    <a:pt x="7049935" y="0"/>
                  </a:lnTo>
                  <a:close/>
                </a:path>
              </a:pathLst>
            </a:custGeom>
            <a:solidFill>
              <a:srgbClr val="A0B8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78764" y="1106423"/>
              <a:ext cx="7324725" cy="325120"/>
            </a:xfrm>
            <a:custGeom>
              <a:avLst/>
              <a:gdLst/>
              <a:ahLst/>
              <a:cxnLst/>
              <a:rect l="l" t="t" r="r" b="b"/>
              <a:pathLst>
                <a:path w="7324725" h="325119">
                  <a:moveTo>
                    <a:pt x="3240024" y="162306"/>
                  </a:moveTo>
                  <a:lnTo>
                    <a:pt x="3234220" y="119151"/>
                  </a:lnTo>
                  <a:lnTo>
                    <a:pt x="3217862" y="80378"/>
                  </a:lnTo>
                  <a:lnTo>
                    <a:pt x="3192488" y="47536"/>
                  </a:lnTo>
                  <a:lnTo>
                    <a:pt x="3159645" y="22161"/>
                  </a:lnTo>
                  <a:lnTo>
                    <a:pt x="3120872" y="5803"/>
                  </a:lnTo>
                  <a:lnTo>
                    <a:pt x="3077718" y="0"/>
                  </a:lnTo>
                  <a:lnTo>
                    <a:pt x="162306" y="0"/>
                  </a:lnTo>
                  <a:lnTo>
                    <a:pt x="119151" y="5803"/>
                  </a:lnTo>
                  <a:lnTo>
                    <a:pt x="80378" y="22161"/>
                  </a:lnTo>
                  <a:lnTo>
                    <a:pt x="47536" y="47536"/>
                  </a:lnTo>
                  <a:lnTo>
                    <a:pt x="22148" y="80378"/>
                  </a:lnTo>
                  <a:lnTo>
                    <a:pt x="5791" y="119151"/>
                  </a:lnTo>
                  <a:lnTo>
                    <a:pt x="0" y="162306"/>
                  </a:lnTo>
                  <a:lnTo>
                    <a:pt x="5791" y="205473"/>
                  </a:lnTo>
                  <a:lnTo>
                    <a:pt x="22148" y="244246"/>
                  </a:lnTo>
                  <a:lnTo>
                    <a:pt x="47536" y="277088"/>
                  </a:lnTo>
                  <a:lnTo>
                    <a:pt x="80378" y="302463"/>
                  </a:lnTo>
                  <a:lnTo>
                    <a:pt x="119151" y="318820"/>
                  </a:lnTo>
                  <a:lnTo>
                    <a:pt x="162306" y="324612"/>
                  </a:lnTo>
                  <a:lnTo>
                    <a:pt x="3077718" y="324612"/>
                  </a:lnTo>
                  <a:lnTo>
                    <a:pt x="3120872" y="318820"/>
                  </a:lnTo>
                  <a:lnTo>
                    <a:pt x="3159645" y="302463"/>
                  </a:lnTo>
                  <a:lnTo>
                    <a:pt x="3192488" y="277088"/>
                  </a:lnTo>
                  <a:lnTo>
                    <a:pt x="3217862" y="244246"/>
                  </a:lnTo>
                  <a:lnTo>
                    <a:pt x="3234220" y="205473"/>
                  </a:lnTo>
                  <a:lnTo>
                    <a:pt x="3240024" y="162306"/>
                  </a:lnTo>
                  <a:close/>
                </a:path>
                <a:path w="7324725" h="325119">
                  <a:moveTo>
                    <a:pt x="7324344" y="162306"/>
                  </a:moveTo>
                  <a:lnTo>
                    <a:pt x="7318540" y="119151"/>
                  </a:lnTo>
                  <a:lnTo>
                    <a:pt x="7302182" y="80378"/>
                  </a:lnTo>
                  <a:lnTo>
                    <a:pt x="7276808" y="47536"/>
                  </a:lnTo>
                  <a:lnTo>
                    <a:pt x="7243966" y="22161"/>
                  </a:lnTo>
                  <a:lnTo>
                    <a:pt x="7205192" y="5803"/>
                  </a:lnTo>
                  <a:lnTo>
                    <a:pt x="7162038" y="0"/>
                  </a:lnTo>
                  <a:lnTo>
                    <a:pt x="4057650" y="0"/>
                  </a:lnTo>
                  <a:lnTo>
                    <a:pt x="4014482" y="5803"/>
                  </a:lnTo>
                  <a:lnTo>
                    <a:pt x="3975709" y="22161"/>
                  </a:lnTo>
                  <a:lnTo>
                    <a:pt x="3942867" y="47536"/>
                  </a:lnTo>
                  <a:lnTo>
                    <a:pt x="3917492" y="80378"/>
                  </a:lnTo>
                  <a:lnTo>
                    <a:pt x="3901135" y="119151"/>
                  </a:lnTo>
                  <a:lnTo>
                    <a:pt x="3895344" y="162306"/>
                  </a:lnTo>
                  <a:lnTo>
                    <a:pt x="3901135" y="205473"/>
                  </a:lnTo>
                  <a:lnTo>
                    <a:pt x="3917492" y="244246"/>
                  </a:lnTo>
                  <a:lnTo>
                    <a:pt x="3942867" y="277088"/>
                  </a:lnTo>
                  <a:lnTo>
                    <a:pt x="3975709" y="302463"/>
                  </a:lnTo>
                  <a:lnTo>
                    <a:pt x="4014482" y="318820"/>
                  </a:lnTo>
                  <a:lnTo>
                    <a:pt x="4057650" y="324612"/>
                  </a:lnTo>
                  <a:lnTo>
                    <a:pt x="7162038" y="324612"/>
                  </a:lnTo>
                  <a:lnTo>
                    <a:pt x="7205192" y="318820"/>
                  </a:lnTo>
                  <a:lnTo>
                    <a:pt x="7243966" y="302463"/>
                  </a:lnTo>
                  <a:lnTo>
                    <a:pt x="7276808" y="277088"/>
                  </a:lnTo>
                  <a:lnTo>
                    <a:pt x="7302182" y="244246"/>
                  </a:lnTo>
                  <a:lnTo>
                    <a:pt x="7318540" y="205473"/>
                  </a:lnTo>
                  <a:lnTo>
                    <a:pt x="7324344" y="162306"/>
                  </a:lnTo>
                  <a:close/>
                </a:path>
              </a:pathLst>
            </a:custGeom>
            <a:solidFill>
              <a:srgbClr val="4471C4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8758428" y="1097280"/>
            <a:ext cx="2847340" cy="323215"/>
          </a:xfrm>
          <a:custGeom>
            <a:avLst/>
            <a:gdLst/>
            <a:ahLst/>
            <a:cxnLst/>
            <a:rect l="l" t="t" r="r" b="b"/>
            <a:pathLst>
              <a:path w="2847340" h="323215">
                <a:moveTo>
                  <a:pt x="2685288" y="0"/>
                </a:moveTo>
                <a:lnTo>
                  <a:pt x="161544" y="0"/>
                </a:lnTo>
                <a:lnTo>
                  <a:pt x="118577" y="5766"/>
                </a:lnTo>
                <a:lnTo>
                  <a:pt x="79981" y="22041"/>
                </a:lnTo>
                <a:lnTo>
                  <a:pt x="47291" y="47291"/>
                </a:lnTo>
                <a:lnTo>
                  <a:pt x="22041" y="79981"/>
                </a:lnTo>
                <a:lnTo>
                  <a:pt x="5766" y="118577"/>
                </a:lnTo>
                <a:lnTo>
                  <a:pt x="0" y="161544"/>
                </a:lnTo>
                <a:lnTo>
                  <a:pt x="5766" y="204510"/>
                </a:lnTo>
                <a:lnTo>
                  <a:pt x="22041" y="243106"/>
                </a:lnTo>
                <a:lnTo>
                  <a:pt x="47291" y="275796"/>
                </a:lnTo>
                <a:lnTo>
                  <a:pt x="79981" y="301046"/>
                </a:lnTo>
                <a:lnTo>
                  <a:pt x="118577" y="317321"/>
                </a:lnTo>
                <a:lnTo>
                  <a:pt x="161544" y="323088"/>
                </a:lnTo>
                <a:lnTo>
                  <a:pt x="2685288" y="323088"/>
                </a:lnTo>
                <a:lnTo>
                  <a:pt x="2728210" y="317321"/>
                </a:lnTo>
                <a:lnTo>
                  <a:pt x="2766793" y="301046"/>
                </a:lnTo>
                <a:lnTo>
                  <a:pt x="2799492" y="275796"/>
                </a:lnTo>
                <a:lnTo>
                  <a:pt x="2824762" y="243106"/>
                </a:lnTo>
                <a:lnTo>
                  <a:pt x="2841057" y="204510"/>
                </a:lnTo>
                <a:lnTo>
                  <a:pt x="2846831" y="161544"/>
                </a:lnTo>
                <a:lnTo>
                  <a:pt x="2841065" y="118577"/>
                </a:lnTo>
                <a:lnTo>
                  <a:pt x="2824790" y="79981"/>
                </a:lnTo>
                <a:lnTo>
                  <a:pt x="2799540" y="47291"/>
                </a:lnTo>
                <a:lnTo>
                  <a:pt x="2766850" y="22041"/>
                </a:lnTo>
                <a:lnTo>
                  <a:pt x="2728254" y="5766"/>
                </a:lnTo>
                <a:lnTo>
                  <a:pt x="2685288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8763" y="3858767"/>
            <a:ext cx="3240405" cy="323215"/>
          </a:xfrm>
          <a:custGeom>
            <a:avLst/>
            <a:gdLst/>
            <a:ahLst/>
            <a:cxnLst/>
            <a:rect l="l" t="t" r="r" b="b"/>
            <a:pathLst>
              <a:path w="3240404" h="323214">
                <a:moveTo>
                  <a:pt x="3078480" y="0"/>
                </a:moveTo>
                <a:lnTo>
                  <a:pt x="161544" y="0"/>
                </a:lnTo>
                <a:lnTo>
                  <a:pt x="118599" y="5766"/>
                </a:lnTo>
                <a:lnTo>
                  <a:pt x="80009" y="22041"/>
                </a:lnTo>
                <a:lnTo>
                  <a:pt x="47315" y="47291"/>
                </a:lnTo>
                <a:lnTo>
                  <a:pt x="22055" y="79981"/>
                </a:lnTo>
                <a:lnTo>
                  <a:pt x="5770" y="118577"/>
                </a:lnTo>
                <a:lnTo>
                  <a:pt x="0" y="161543"/>
                </a:lnTo>
                <a:lnTo>
                  <a:pt x="5789" y="204510"/>
                </a:lnTo>
                <a:lnTo>
                  <a:pt x="22055" y="243049"/>
                </a:lnTo>
                <a:lnTo>
                  <a:pt x="47315" y="275748"/>
                </a:lnTo>
                <a:lnTo>
                  <a:pt x="80009" y="301018"/>
                </a:lnTo>
                <a:lnTo>
                  <a:pt x="118599" y="317313"/>
                </a:lnTo>
                <a:lnTo>
                  <a:pt x="161544" y="323087"/>
                </a:lnTo>
                <a:lnTo>
                  <a:pt x="3078480" y="323087"/>
                </a:lnTo>
                <a:lnTo>
                  <a:pt x="3121467" y="317313"/>
                </a:lnTo>
                <a:lnTo>
                  <a:pt x="3160078" y="301018"/>
                </a:lnTo>
                <a:lnTo>
                  <a:pt x="3192732" y="275796"/>
                </a:lnTo>
                <a:lnTo>
                  <a:pt x="3217982" y="243106"/>
                </a:lnTo>
                <a:lnTo>
                  <a:pt x="3234263" y="204466"/>
                </a:lnTo>
                <a:lnTo>
                  <a:pt x="3240024" y="161543"/>
                </a:lnTo>
                <a:lnTo>
                  <a:pt x="3234257" y="118577"/>
                </a:lnTo>
                <a:lnTo>
                  <a:pt x="3217982" y="79981"/>
                </a:lnTo>
                <a:lnTo>
                  <a:pt x="3192732" y="47291"/>
                </a:lnTo>
                <a:lnTo>
                  <a:pt x="3160042" y="22041"/>
                </a:lnTo>
                <a:lnTo>
                  <a:pt x="3121446" y="5766"/>
                </a:lnTo>
                <a:lnTo>
                  <a:pt x="3078480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74108" y="3866388"/>
            <a:ext cx="3429000" cy="325120"/>
          </a:xfrm>
          <a:custGeom>
            <a:avLst/>
            <a:gdLst/>
            <a:ahLst/>
            <a:cxnLst/>
            <a:rect l="l" t="t" r="r" b="b"/>
            <a:pathLst>
              <a:path w="3429000" h="325120">
                <a:moveTo>
                  <a:pt x="3266693" y="0"/>
                </a:moveTo>
                <a:lnTo>
                  <a:pt x="162305" y="0"/>
                </a:lnTo>
                <a:lnTo>
                  <a:pt x="119150" y="5796"/>
                </a:lnTo>
                <a:lnTo>
                  <a:pt x="80376" y="22154"/>
                </a:lnTo>
                <a:lnTo>
                  <a:pt x="47529" y="47529"/>
                </a:lnTo>
                <a:lnTo>
                  <a:pt x="22154" y="80376"/>
                </a:lnTo>
                <a:lnTo>
                  <a:pt x="5796" y="119150"/>
                </a:lnTo>
                <a:lnTo>
                  <a:pt x="0" y="162306"/>
                </a:lnTo>
                <a:lnTo>
                  <a:pt x="5796" y="205461"/>
                </a:lnTo>
                <a:lnTo>
                  <a:pt x="22154" y="244235"/>
                </a:lnTo>
                <a:lnTo>
                  <a:pt x="47529" y="277082"/>
                </a:lnTo>
                <a:lnTo>
                  <a:pt x="80376" y="302457"/>
                </a:lnTo>
                <a:lnTo>
                  <a:pt x="119150" y="318815"/>
                </a:lnTo>
                <a:lnTo>
                  <a:pt x="162305" y="324612"/>
                </a:lnTo>
                <a:lnTo>
                  <a:pt x="3266693" y="324612"/>
                </a:lnTo>
                <a:lnTo>
                  <a:pt x="3309849" y="318815"/>
                </a:lnTo>
                <a:lnTo>
                  <a:pt x="3348623" y="302457"/>
                </a:lnTo>
                <a:lnTo>
                  <a:pt x="3381470" y="277082"/>
                </a:lnTo>
                <a:lnTo>
                  <a:pt x="3406845" y="244235"/>
                </a:lnTo>
                <a:lnTo>
                  <a:pt x="3423203" y="205461"/>
                </a:lnTo>
                <a:lnTo>
                  <a:pt x="3428999" y="162306"/>
                </a:lnTo>
                <a:lnTo>
                  <a:pt x="3423203" y="119150"/>
                </a:lnTo>
                <a:lnTo>
                  <a:pt x="3406845" y="80376"/>
                </a:lnTo>
                <a:lnTo>
                  <a:pt x="3381470" y="47529"/>
                </a:lnTo>
                <a:lnTo>
                  <a:pt x="3348623" y="22154"/>
                </a:lnTo>
                <a:lnTo>
                  <a:pt x="3309849" y="5796"/>
                </a:lnTo>
                <a:lnTo>
                  <a:pt x="3266693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4500" y="168351"/>
            <a:ext cx="8902065" cy="8775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354"/>
              </a:lnSpc>
              <a:spcBef>
                <a:spcPts val="95"/>
              </a:spcBef>
            </a:pPr>
            <a:r>
              <a:rPr spc="-5" dirty="0"/>
              <a:t>ПРОФИЛАКТИКА</a:t>
            </a:r>
            <a:r>
              <a:rPr spc="45" dirty="0"/>
              <a:t> </a:t>
            </a:r>
            <a:r>
              <a:rPr spc="-15" dirty="0"/>
              <a:t>ЭКСТРЕМИЗМА</a:t>
            </a:r>
            <a:r>
              <a:rPr spc="45" dirty="0"/>
              <a:t> </a:t>
            </a:r>
            <a:r>
              <a:rPr spc="-5" dirty="0"/>
              <a:t>И</a:t>
            </a:r>
            <a:r>
              <a:rPr spc="-10" dirty="0"/>
              <a:t> ТЕРРОРИЗМА:</a:t>
            </a:r>
          </a:p>
          <a:p>
            <a:pPr marL="12700">
              <a:lnSpc>
                <a:spcPts val="3354"/>
              </a:lnSpc>
            </a:pPr>
            <a:r>
              <a:rPr b="0" spc="-10" dirty="0">
                <a:latin typeface="Arial Black"/>
                <a:cs typeface="Arial Black"/>
              </a:rPr>
              <a:t>ЗАДАЧИ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553389" y="3858767"/>
            <a:ext cx="3752215" cy="2721610"/>
            <a:chOff x="553389" y="3858767"/>
            <a:chExt cx="3752215" cy="2721610"/>
          </a:xfrm>
        </p:grpSpPr>
        <p:sp>
          <p:nvSpPr>
            <p:cNvPr id="6" name="object 6"/>
            <p:cNvSpPr/>
            <p:nvPr/>
          </p:nvSpPr>
          <p:spPr>
            <a:xfrm>
              <a:off x="553389" y="4204474"/>
              <a:ext cx="3752215" cy="2376170"/>
            </a:xfrm>
            <a:custGeom>
              <a:avLst/>
              <a:gdLst/>
              <a:ahLst/>
              <a:cxnLst/>
              <a:rect l="l" t="t" r="r" b="b"/>
              <a:pathLst>
                <a:path w="3752215" h="2376170">
                  <a:moveTo>
                    <a:pt x="3751961" y="0"/>
                  </a:moveTo>
                  <a:lnTo>
                    <a:pt x="0" y="0"/>
                  </a:lnTo>
                  <a:lnTo>
                    <a:pt x="0" y="2375788"/>
                  </a:lnTo>
                  <a:lnTo>
                    <a:pt x="3751961" y="2375788"/>
                  </a:lnTo>
                  <a:lnTo>
                    <a:pt x="3751961" y="0"/>
                  </a:lnTo>
                  <a:close/>
                </a:path>
              </a:pathLst>
            </a:custGeom>
            <a:solidFill>
              <a:srgbClr val="EA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31341" y="4686680"/>
              <a:ext cx="3226435" cy="355600"/>
            </a:xfrm>
            <a:custGeom>
              <a:avLst/>
              <a:gdLst/>
              <a:ahLst/>
              <a:cxnLst/>
              <a:rect l="l" t="t" r="r" b="b"/>
              <a:pathLst>
                <a:path w="3226435" h="355600">
                  <a:moveTo>
                    <a:pt x="1626108" y="182880"/>
                  </a:moveTo>
                  <a:lnTo>
                    <a:pt x="0" y="182880"/>
                  </a:lnTo>
                  <a:lnTo>
                    <a:pt x="0" y="355092"/>
                  </a:lnTo>
                  <a:lnTo>
                    <a:pt x="1626108" y="355092"/>
                  </a:lnTo>
                  <a:lnTo>
                    <a:pt x="1626108" y="182880"/>
                  </a:lnTo>
                  <a:close/>
                </a:path>
                <a:path w="3226435" h="355600">
                  <a:moveTo>
                    <a:pt x="3226308" y="0"/>
                  </a:moveTo>
                  <a:lnTo>
                    <a:pt x="0" y="0"/>
                  </a:lnTo>
                  <a:lnTo>
                    <a:pt x="0" y="172212"/>
                  </a:lnTo>
                  <a:lnTo>
                    <a:pt x="3226308" y="172212"/>
                  </a:lnTo>
                  <a:lnTo>
                    <a:pt x="3226308" y="0"/>
                  </a:lnTo>
                  <a:close/>
                </a:path>
              </a:pathLst>
            </a:custGeom>
            <a:solidFill>
              <a:srgbClr val="A0B8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78764" y="3858767"/>
              <a:ext cx="3240405" cy="323215"/>
            </a:xfrm>
            <a:custGeom>
              <a:avLst/>
              <a:gdLst/>
              <a:ahLst/>
              <a:cxnLst/>
              <a:rect l="l" t="t" r="r" b="b"/>
              <a:pathLst>
                <a:path w="3240404" h="323214">
                  <a:moveTo>
                    <a:pt x="3078480" y="0"/>
                  </a:moveTo>
                  <a:lnTo>
                    <a:pt x="161544" y="0"/>
                  </a:lnTo>
                  <a:lnTo>
                    <a:pt x="118599" y="5766"/>
                  </a:lnTo>
                  <a:lnTo>
                    <a:pt x="80009" y="22041"/>
                  </a:lnTo>
                  <a:lnTo>
                    <a:pt x="47315" y="47291"/>
                  </a:lnTo>
                  <a:lnTo>
                    <a:pt x="22055" y="79981"/>
                  </a:lnTo>
                  <a:lnTo>
                    <a:pt x="5770" y="118577"/>
                  </a:lnTo>
                  <a:lnTo>
                    <a:pt x="0" y="161543"/>
                  </a:lnTo>
                  <a:lnTo>
                    <a:pt x="5789" y="204510"/>
                  </a:lnTo>
                  <a:lnTo>
                    <a:pt x="22055" y="243049"/>
                  </a:lnTo>
                  <a:lnTo>
                    <a:pt x="47315" y="275748"/>
                  </a:lnTo>
                  <a:lnTo>
                    <a:pt x="80009" y="301018"/>
                  </a:lnTo>
                  <a:lnTo>
                    <a:pt x="118599" y="317313"/>
                  </a:lnTo>
                  <a:lnTo>
                    <a:pt x="161544" y="323087"/>
                  </a:lnTo>
                  <a:lnTo>
                    <a:pt x="3078480" y="323087"/>
                  </a:lnTo>
                  <a:lnTo>
                    <a:pt x="3121467" y="317313"/>
                  </a:lnTo>
                  <a:lnTo>
                    <a:pt x="3160078" y="301018"/>
                  </a:lnTo>
                  <a:lnTo>
                    <a:pt x="3192732" y="275796"/>
                  </a:lnTo>
                  <a:lnTo>
                    <a:pt x="3217982" y="243106"/>
                  </a:lnTo>
                  <a:lnTo>
                    <a:pt x="3234263" y="204466"/>
                  </a:lnTo>
                  <a:lnTo>
                    <a:pt x="3240024" y="161543"/>
                  </a:lnTo>
                  <a:lnTo>
                    <a:pt x="3234257" y="118577"/>
                  </a:lnTo>
                  <a:lnTo>
                    <a:pt x="3217982" y="79981"/>
                  </a:lnTo>
                  <a:lnTo>
                    <a:pt x="3192732" y="47291"/>
                  </a:lnTo>
                  <a:lnTo>
                    <a:pt x="3160042" y="22041"/>
                  </a:lnTo>
                  <a:lnTo>
                    <a:pt x="3121446" y="5766"/>
                  </a:lnTo>
                  <a:lnTo>
                    <a:pt x="3078480" y="0"/>
                  </a:lnTo>
                  <a:close/>
                </a:path>
              </a:pathLst>
            </a:custGeom>
            <a:solidFill>
              <a:srgbClr val="4471C4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931341" y="2493772"/>
            <a:ext cx="866140" cy="172720"/>
          </a:xfrm>
          <a:custGeom>
            <a:avLst/>
            <a:gdLst/>
            <a:ahLst/>
            <a:cxnLst/>
            <a:rect l="l" t="t" r="r" b="b"/>
            <a:pathLst>
              <a:path w="866139" h="172719">
                <a:moveTo>
                  <a:pt x="865632" y="0"/>
                </a:moveTo>
                <a:lnTo>
                  <a:pt x="0" y="0"/>
                </a:lnTo>
                <a:lnTo>
                  <a:pt x="0" y="172212"/>
                </a:lnTo>
                <a:lnTo>
                  <a:pt x="865632" y="172212"/>
                </a:lnTo>
                <a:lnTo>
                  <a:pt x="865632" y="0"/>
                </a:lnTo>
                <a:close/>
              </a:path>
            </a:pathLst>
          </a:custGeom>
          <a:solidFill>
            <a:srgbClr val="A0B8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32256" y="3167888"/>
            <a:ext cx="32975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Char char="►"/>
              <a:tabLst>
                <a:tab pos="299085" algn="l"/>
                <a:tab pos="299720" algn="l"/>
              </a:tabLst>
            </a:pPr>
            <a:r>
              <a:rPr sz="1200" spc="15" dirty="0">
                <a:latin typeface="Tahoma"/>
                <a:cs typeface="Tahoma"/>
              </a:rPr>
              <a:t>Развивать</a:t>
            </a:r>
            <a:r>
              <a:rPr sz="1200" spc="-70" dirty="0">
                <a:latin typeface="Tahoma"/>
                <a:cs typeface="Tahoma"/>
              </a:rPr>
              <a:t> </a:t>
            </a:r>
            <a:r>
              <a:rPr sz="1200" spc="-10" dirty="0">
                <a:latin typeface="Tahoma"/>
                <a:cs typeface="Tahoma"/>
              </a:rPr>
              <a:t>навыки</a:t>
            </a:r>
            <a:r>
              <a:rPr sz="1200" spc="-55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безопасного</a:t>
            </a:r>
            <a:r>
              <a:rPr sz="1200" spc="-75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поведения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83379" y="1632711"/>
            <a:ext cx="3624579" cy="538480"/>
          </a:xfrm>
          <a:custGeom>
            <a:avLst/>
            <a:gdLst/>
            <a:ahLst/>
            <a:cxnLst/>
            <a:rect l="l" t="t" r="r" b="b"/>
            <a:pathLst>
              <a:path w="3624579" h="538480">
                <a:moveTo>
                  <a:pt x="691896" y="365760"/>
                </a:moveTo>
                <a:lnTo>
                  <a:pt x="0" y="365760"/>
                </a:lnTo>
                <a:lnTo>
                  <a:pt x="0" y="537972"/>
                </a:lnTo>
                <a:lnTo>
                  <a:pt x="691896" y="537972"/>
                </a:lnTo>
                <a:lnTo>
                  <a:pt x="691896" y="365760"/>
                </a:lnTo>
                <a:close/>
              </a:path>
              <a:path w="3624579" h="538480">
                <a:moveTo>
                  <a:pt x="3430524" y="182880"/>
                </a:moveTo>
                <a:lnTo>
                  <a:pt x="0" y="182880"/>
                </a:lnTo>
                <a:lnTo>
                  <a:pt x="0" y="355092"/>
                </a:lnTo>
                <a:lnTo>
                  <a:pt x="3430524" y="355092"/>
                </a:lnTo>
                <a:lnTo>
                  <a:pt x="3430524" y="182880"/>
                </a:lnTo>
                <a:close/>
              </a:path>
              <a:path w="3624579" h="538480">
                <a:moveTo>
                  <a:pt x="3624072" y="0"/>
                </a:moveTo>
                <a:lnTo>
                  <a:pt x="0" y="0"/>
                </a:lnTo>
                <a:lnTo>
                  <a:pt x="0" y="172212"/>
                </a:lnTo>
                <a:lnTo>
                  <a:pt x="3624072" y="172212"/>
                </a:lnTo>
                <a:lnTo>
                  <a:pt x="3624072" y="0"/>
                </a:lnTo>
                <a:close/>
              </a:path>
            </a:pathLst>
          </a:custGeom>
          <a:solidFill>
            <a:srgbClr val="A0B8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671186" y="2413253"/>
            <a:ext cx="2947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ahoma"/>
                <a:cs typeface="Tahoma"/>
              </a:rPr>
              <a:t>пр</a:t>
            </a:r>
            <a:r>
              <a:rPr sz="1200" spc="-20" dirty="0">
                <a:latin typeface="Tahoma"/>
                <a:cs typeface="Tahoma"/>
              </a:rPr>
              <a:t>е</a:t>
            </a:r>
            <a:r>
              <a:rPr sz="1200" spc="25" dirty="0">
                <a:latin typeface="Tahoma"/>
                <a:cs typeface="Tahoma"/>
              </a:rPr>
              <a:t>д</a:t>
            </a:r>
            <a:r>
              <a:rPr sz="1200" spc="-25" dirty="0">
                <a:latin typeface="Tahoma"/>
                <a:cs typeface="Tahoma"/>
              </a:rPr>
              <a:t>у</a:t>
            </a:r>
            <a:r>
              <a:rPr sz="1200" spc="40" dirty="0">
                <a:latin typeface="Tahoma"/>
                <a:cs typeface="Tahoma"/>
              </a:rPr>
              <a:t>см</a:t>
            </a:r>
            <a:r>
              <a:rPr sz="1200" spc="15" dirty="0">
                <a:latin typeface="Tahoma"/>
                <a:cs typeface="Tahoma"/>
              </a:rPr>
              <a:t>о</a:t>
            </a:r>
            <a:r>
              <a:rPr sz="1200" spc="-5" dirty="0">
                <a:latin typeface="Tahoma"/>
                <a:cs typeface="Tahoma"/>
              </a:rPr>
              <a:t>т</a:t>
            </a:r>
            <a:r>
              <a:rPr sz="1200" dirty="0">
                <a:latin typeface="Tahoma"/>
                <a:cs typeface="Tahoma"/>
              </a:rPr>
              <a:t>р</a:t>
            </a:r>
            <a:r>
              <a:rPr sz="1200" spc="35" dirty="0">
                <a:latin typeface="Tahoma"/>
                <a:cs typeface="Tahoma"/>
              </a:rPr>
              <a:t>е</a:t>
            </a:r>
            <a:r>
              <a:rPr sz="1200" spc="-20" dirty="0">
                <a:latin typeface="Tahoma"/>
                <a:cs typeface="Tahoma"/>
              </a:rPr>
              <a:t>н</a:t>
            </a:r>
            <a:r>
              <a:rPr sz="1200" spc="-25" dirty="0">
                <a:latin typeface="Tahoma"/>
                <a:cs typeface="Tahoma"/>
              </a:rPr>
              <a:t>н</a:t>
            </a:r>
            <a:r>
              <a:rPr sz="1200" spc="5" dirty="0">
                <a:latin typeface="Tahoma"/>
                <a:cs typeface="Tahoma"/>
              </a:rPr>
              <a:t>о</a:t>
            </a:r>
            <a:r>
              <a:rPr sz="1200" spc="-10" dirty="0">
                <a:latin typeface="Tahoma"/>
                <a:cs typeface="Tahoma"/>
              </a:rPr>
              <a:t>й</a:t>
            </a:r>
            <a:r>
              <a:rPr sz="1200" spc="-65" dirty="0">
                <a:latin typeface="Tahoma"/>
                <a:cs typeface="Tahoma"/>
              </a:rPr>
              <a:t> </a:t>
            </a:r>
            <a:r>
              <a:rPr sz="1200" spc="10" dirty="0">
                <a:latin typeface="Tahoma"/>
                <a:cs typeface="Tahoma"/>
              </a:rPr>
              <a:t>з</a:t>
            </a:r>
            <a:r>
              <a:rPr sz="1200" spc="25" dirty="0">
                <a:latin typeface="Tahoma"/>
                <a:cs typeface="Tahoma"/>
              </a:rPr>
              <a:t>а</a:t>
            </a:r>
            <a:r>
              <a:rPr sz="1200" spc="-65" dirty="0">
                <a:latin typeface="Tahoma"/>
                <a:cs typeface="Tahoma"/>
              </a:rPr>
              <a:t>к</a:t>
            </a:r>
            <a:r>
              <a:rPr sz="1200" spc="15" dirty="0">
                <a:latin typeface="Tahoma"/>
                <a:cs typeface="Tahoma"/>
              </a:rPr>
              <a:t>о</a:t>
            </a:r>
            <a:r>
              <a:rPr sz="1200" spc="-5" dirty="0">
                <a:latin typeface="Tahoma"/>
                <a:cs typeface="Tahoma"/>
              </a:rPr>
              <a:t>н</a:t>
            </a:r>
            <a:r>
              <a:rPr sz="1200" spc="-25" dirty="0">
                <a:latin typeface="Tahoma"/>
                <a:cs typeface="Tahoma"/>
              </a:rPr>
              <a:t>о</a:t>
            </a:r>
            <a:r>
              <a:rPr sz="1200" spc="25" dirty="0">
                <a:latin typeface="Tahoma"/>
                <a:cs typeface="Tahoma"/>
              </a:rPr>
              <a:t>д</a:t>
            </a:r>
            <a:r>
              <a:rPr sz="1200" dirty="0">
                <a:latin typeface="Tahoma"/>
                <a:cs typeface="Tahoma"/>
              </a:rPr>
              <a:t>а</a:t>
            </a:r>
            <a:r>
              <a:rPr sz="1200" spc="-25" dirty="0">
                <a:latin typeface="Tahoma"/>
                <a:cs typeface="Tahoma"/>
              </a:rPr>
              <a:t>т</a:t>
            </a:r>
            <a:r>
              <a:rPr sz="1200" spc="-10" dirty="0">
                <a:latin typeface="Tahoma"/>
                <a:cs typeface="Tahoma"/>
              </a:rPr>
              <a:t>е</a:t>
            </a:r>
            <a:r>
              <a:rPr sz="1200" spc="25" dirty="0">
                <a:latin typeface="Tahoma"/>
                <a:cs typeface="Tahoma"/>
              </a:rPr>
              <a:t>л</a:t>
            </a:r>
            <a:r>
              <a:rPr sz="1200" spc="15" dirty="0">
                <a:latin typeface="Tahoma"/>
                <a:cs typeface="Tahoma"/>
              </a:rPr>
              <a:t>ьст</a:t>
            </a:r>
            <a:r>
              <a:rPr sz="1200" dirty="0">
                <a:latin typeface="Tahoma"/>
                <a:cs typeface="Tahoma"/>
              </a:rPr>
              <a:t>в</a:t>
            </a:r>
            <a:r>
              <a:rPr sz="1200" spc="5" dirty="0">
                <a:latin typeface="Tahoma"/>
                <a:cs typeface="Tahoma"/>
              </a:rPr>
              <a:t>о</a:t>
            </a:r>
            <a:r>
              <a:rPr sz="1200" spc="55" dirty="0">
                <a:latin typeface="Tahoma"/>
                <a:cs typeface="Tahoma"/>
              </a:rPr>
              <a:t>м</a:t>
            </a:r>
            <a:r>
              <a:rPr sz="1200" spc="-75" dirty="0">
                <a:latin typeface="Tahoma"/>
                <a:cs typeface="Tahoma"/>
              </a:rPr>
              <a:t> </a:t>
            </a:r>
            <a:r>
              <a:rPr sz="1200" spc="125" dirty="0">
                <a:latin typeface="Tahoma"/>
                <a:cs typeface="Tahoma"/>
              </a:rPr>
              <a:t>Р</a:t>
            </a:r>
            <a:r>
              <a:rPr sz="1200" spc="10" dirty="0">
                <a:latin typeface="Tahoma"/>
                <a:cs typeface="Tahoma"/>
              </a:rPr>
              <a:t>Ф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83379" y="4282820"/>
            <a:ext cx="3667125" cy="538480"/>
          </a:xfrm>
          <a:custGeom>
            <a:avLst/>
            <a:gdLst/>
            <a:ahLst/>
            <a:cxnLst/>
            <a:rect l="l" t="t" r="r" b="b"/>
            <a:pathLst>
              <a:path w="3667125" h="538479">
                <a:moveTo>
                  <a:pt x="691896" y="365760"/>
                </a:moveTo>
                <a:lnTo>
                  <a:pt x="0" y="365760"/>
                </a:lnTo>
                <a:lnTo>
                  <a:pt x="0" y="537972"/>
                </a:lnTo>
                <a:lnTo>
                  <a:pt x="691896" y="537972"/>
                </a:lnTo>
                <a:lnTo>
                  <a:pt x="691896" y="365760"/>
                </a:lnTo>
                <a:close/>
              </a:path>
              <a:path w="3667125" h="538479">
                <a:moveTo>
                  <a:pt x="3430524" y="183007"/>
                </a:moveTo>
                <a:lnTo>
                  <a:pt x="0" y="183007"/>
                </a:lnTo>
                <a:lnTo>
                  <a:pt x="0" y="355219"/>
                </a:lnTo>
                <a:lnTo>
                  <a:pt x="3430524" y="355219"/>
                </a:lnTo>
                <a:lnTo>
                  <a:pt x="3430524" y="183007"/>
                </a:lnTo>
                <a:close/>
              </a:path>
              <a:path w="3667125" h="538479">
                <a:moveTo>
                  <a:pt x="3666744" y="0"/>
                </a:moveTo>
                <a:lnTo>
                  <a:pt x="0" y="0"/>
                </a:lnTo>
                <a:lnTo>
                  <a:pt x="0" y="172212"/>
                </a:lnTo>
                <a:lnTo>
                  <a:pt x="3666744" y="172212"/>
                </a:lnTo>
                <a:lnTo>
                  <a:pt x="3666744" y="0"/>
                </a:lnTo>
                <a:close/>
              </a:path>
            </a:pathLst>
          </a:custGeom>
          <a:solidFill>
            <a:srgbClr val="A0B8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8763" y="1106424"/>
            <a:ext cx="3240405" cy="325120"/>
          </a:xfrm>
          <a:custGeom>
            <a:avLst/>
            <a:gdLst/>
            <a:ahLst/>
            <a:cxnLst/>
            <a:rect l="l" t="t" r="r" b="b"/>
            <a:pathLst>
              <a:path w="3240404" h="325119">
                <a:moveTo>
                  <a:pt x="3077718" y="0"/>
                </a:moveTo>
                <a:lnTo>
                  <a:pt x="162305" y="0"/>
                </a:lnTo>
                <a:lnTo>
                  <a:pt x="119159" y="5796"/>
                </a:lnTo>
                <a:lnTo>
                  <a:pt x="80388" y="22154"/>
                </a:lnTo>
                <a:lnTo>
                  <a:pt x="47539" y="47529"/>
                </a:lnTo>
                <a:lnTo>
                  <a:pt x="22160" y="80376"/>
                </a:lnTo>
                <a:lnTo>
                  <a:pt x="5797" y="119150"/>
                </a:lnTo>
                <a:lnTo>
                  <a:pt x="0" y="162305"/>
                </a:lnTo>
                <a:lnTo>
                  <a:pt x="5797" y="205461"/>
                </a:lnTo>
                <a:lnTo>
                  <a:pt x="22160" y="244235"/>
                </a:lnTo>
                <a:lnTo>
                  <a:pt x="47539" y="277082"/>
                </a:lnTo>
                <a:lnTo>
                  <a:pt x="80388" y="302457"/>
                </a:lnTo>
                <a:lnTo>
                  <a:pt x="119159" y="318815"/>
                </a:lnTo>
                <a:lnTo>
                  <a:pt x="162305" y="324612"/>
                </a:lnTo>
                <a:lnTo>
                  <a:pt x="3077718" y="324612"/>
                </a:lnTo>
                <a:lnTo>
                  <a:pt x="3120873" y="318815"/>
                </a:lnTo>
                <a:lnTo>
                  <a:pt x="3159647" y="302457"/>
                </a:lnTo>
                <a:lnTo>
                  <a:pt x="3192494" y="277082"/>
                </a:lnTo>
                <a:lnTo>
                  <a:pt x="3217869" y="244235"/>
                </a:lnTo>
                <a:lnTo>
                  <a:pt x="3234227" y="205461"/>
                </a:lnTo>
                <a:lnTo>
                  <a:pt x="3240024" y="162305"/>
                </a:lnTo>
                <a:lnTo>
                  <a:pt x="3234227" y="119150"/>
                </a:lnTo>
                <a:lnTo>
                  <a:pt x="3217869" y="80376"/>
                </a:lnTo>
                <a:lnTo>
                  <a:pt x="3192494" y="47529"/>
                </a:lnTo>
                <a:lnTo>
                  <a:pt x="3159647" y="22154"/>
                </a:lnTo>
                <a:lnTo>
                  <a:pt x="3120873" y="5796"/>
                </a:lnTo>
                <a:lnTo>
                  <a:pt x="3077718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74108" y="1106424"/>
            <a:ext cx="3429000" cy="325120"/>
          </a:xfrm>
          <a:custGeom>
            <a:avLst/>
            <a:gdLst/>
            <a:ahLst/>
            <a:cxnLst/>
            <a:rect l="l" t="t" r="r" b="b"/>
            <a:pathLst>
              <a:path w="3429000" h="325119">
                <a:moveTo>
                  <a:pt x="3266693" y="0"/>
                </a:moveTo>
                <a:lnTo>
                  <a:pt x="162305" y="0"/>
                </a:lnTo>
                <a:lnTo>
                  <a:pt x="119150" y="5796"/>
                </a:lnTo>
                <a:lnTo>
                  <a:pt x="80376" y="22154"/>
                </a:lnTo>
                <a:lnTo>
                  <a:pt x="47529" y="47529"/>
                </a:lnTo>
                <a:lnTo>
                  <a:pt x="22154" y="80376"/>
                </a:lnTo>
                <a:lnTo>
                  <a:pt x="5796" y="119150"/>
                </a:lnTo>
                <a:lnTo>
                  <a:pt x="0" y="162305"/>
                </a:lnTo>
                <a:lnTo>
                  <a:pt x="5796" y="205461"/>
                </a:lnTo>
                <a:lnTo>
                  <a:pt x="22154" y="244235"/>
                </a:lnTo>
                <a:lnTo>
                  <a:pt x="47529" y="277082"/>
                </a:lnTo>
                <a:lnTo>
                  <a:pt x="80376" y="302457"/>
                </a:lnTo>
                <a:lnTo>
                  <a:pt x="119150" y="318815"/>
                </a:lnTo>
                <a:lnTo>
                  <a:pt x="162305" y="324612"/>
                </a:lnTo>
                <a:lnTo>
                  <a:pt x="3266693" y="324612"/>
                </a:lnTo>
                <a:lnTo>
                  <a:pt x="3309849" y="318815"/>
                </a:lnTo>
                <a:lnTo>
                  <a:pt x="3348623" y="302457"/>
                </a:lnTo>
                <a:lnTo>
                  <a:pt x="3381470" y="277082"/>
                </a:lnTo>
                <a:lnTo>
                  <a:pt x="3406845" y="244235"/>
                </a:lnTo>
                <a:lnTo>
                  <a:pt x="3423203" y="205461"/>
                </a:lnTo>
                <a:lnTo>
                  <a:pt x="3428999" y="162305"/>
                </a:lnTo>
                <a:lnTo>
                  <a:pt x="3423203" y="119150"/>
                </a:lnTo>
                <a:lnTo>
                  <a:pt x="3406845" y="80376"/>
                </a:lnTo>
                <a:lnTo>
                  <a:pt x="3381470" y="47529"/>
                </a:lnTo>
                <a:lnTo>
                  <a:pt x="3348623" y="22154"/>
                </a:lnTo>
                <a:lnTo>
                  <a:pt x="3309849" y="5796"/>
                </a:lnTo>
                <a:lnTo>
                  <a:pt x="3266693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58428" y="1097280"/>
            <a:ext cx="2847340" cy="323215"/>
          </a:xfrm>
          <a:custGeom>
            <a:avLst/>
            <a:gdLst/>
            <a:ahLst/>
            <a:cxnLst/>
            <a:rect l="l" t="t" r="r" b="b"/>
            <a:pathLst>
              <a:path w="2847340" h="323215">
                <a:moveTo>
                  <a:pt x="2685288" y="0"/>
                </a:moveTo>
                <a:lnTo>
                  <a:pt x="161544" y="0"/>
                </a:lnTo>
                <a:lnTo>
                  <a:pt x="118577" y="5766"/>
                </a:lnTo>
                <a:lnTo>
                  <a:pt x="79981" y="22041"/>
                </a:lnTo>
                <a:lnTo>
                  <a:pt x="47291" y="47291"/>
                </a:lnTo>
                <a:lnTo>
                  <a:pt x="22041" y="79981"/>
                </a:lnTo>
                <a:lnTo>
                  <a:pt x="5766" y="118577"/>
                </a:lnTo>
                <a:lnTo>
                  <a:pt x="0" y="161544"/>
                </a:lnTo>
                <a:lnTo>
                  <a:pt x="5766" y="204510"/>
                </a:lnTo>
                <a:lnTo>
                  <a:pt x="22041" y="243106"/>
                </a:lnTo>
                <a:lnTo>
                  <a:pt x="47291" y="275796"/>
                </a:lnTo>
                <a:lnTo>
                  <a:pt x="79981" y="301046"/>
                </a:lnTo>
                <a:lnTo>
                  <a:pt x="118577" y="317321"/>
                </a:lnTo>
                <a:lnTo>
                  <a:pt x="161544" y="323088"/>
                </a:lnTo>
                <a:lnTo>
                  <a:pt x="2685288" y="323088"/>
                </a:lnTo>
                <a:lnTo>
                  <a:pt x="2728210" y="317321"/>
                </a:lnTo>
                <a:lnTo>
                  <a:pt x="2766793" y="301046"/>
                </a:lnTo>
                <a:lnTo>
                  <a:pt x="2799492" y="275796"/>
                </a:lnTo>
                <a:lnTo>
                  <a:pt x="2824762" y="243106"/>
                </a:lnTo>
                <a:lnTo>
                  <a:pt x="2841057" y="204510"/>
                </a:lnTo>
                <a:lnTo>
                  <a:pt x="2846831" y="161544"/>
                </a:lnTo>
                <a:lnTo>
                  <a:pt x="2841065" y="118577"/>
                </a:lnTo>
                <a:lnTo>
                  <a:pt x="2824790" y="79981"/>
                </a:lnTo>
                <a:lnTo>
                  <a:pt x="2799540" y="47291"/>
                </a:lnTo>
                <a:lnTo>
                  <a:pt x="2766850" y="22041"/>
                </a:lnTo>
                <a:lnTo>
                  <a:pt x="2728254" y="5766"/>
                </a:lnTo>
                <a:lnTo>
                  <a:pt x="2685288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74108" y="3866388"/>
            <a:ext cx="3429000" cy="325120"/>
          </a:xfrm>
          <a:custGeom>
            <a:avLst/>
            <a:gdLst/>
            <a:ahLst/>
            <a:cxnLst/>
            <a:rect l="l" t="t" r="r" b="b"/>
            <a:pathLst>
              <a:path w="3429000" h="325120">
                <a:moveTo>
                  <a:pt x="3266693" y="0"/>
                </a:moveTo>
                <a:lnTo>
                  <a:pt x="162305" y="0"/>
                </a:lnTo>
                <a:lnTo>
                  <a:pt x="119150" y="5796"/>
                </a:lnTo>
                <a:lnTo>
                  <a:pt x="80376" y="22154"/>
                </a:lnTo>
                <a:lnTo>
                  <a:pt x="47529" y="47529"/>
                </a:lnTo>
                <a:lnTo>
                  <a:pt x="22154" y="80376"/>
                </a:lnTo>
                <a:lnTo>
                  <a:pt x="5796" y="119150"/>
                </a:lnTo>
                <a:lnTo>
                  <a:pt x="0" y="162306"/>
                </a:lnTo>
                <a:lnTo>
                  <a:pt x="5796" y="205461"/>
                </a:lnTo>
                <a:lnTo>
                  <a:pt x="22154" y="244235"/>
                </a:lnTo>
                <a:lnTo>
                  <a:pt x="47529" y="277082"/>
                </a:lnTo>
                <a:lnTo>
                  <a:pt x="80376" y="302457"/>
                </a:lnTo>
                <a:lnTo>
                  <a:pt x="119150" y="318815"/>
                </a:lnTo>
                <a:lnTo>
                  <a:pt x="162305" y="324612"/>
                </a:lnTo>
                <a:lnTo>
                  <a:pt x="3266693" y="324612"/>
                </a:lnTo>
                <a:lnTo>
                  <a:pt x="3309849" y="318815"/>
                </a:lnTo>
                <a:lnTo>
                  <a:pt x="3348623" y="302457"/>
                </a:lnTo>
                <a:lnTo>
                  <a:pt x="3381470" y="277082"/>
                </a:lnTo>
                <a:lnTo>
                  <a:pt x="3406845" y="244235"/>
                </a:lnTo>
                <a:lnTo>
                  <a:pt x="3423203" y="205461"/>
                </a:lnTo>
                <a:lnTo>
                  <a:pt x="3428999" y="162306"/>
                </a:lnTo>
                <a:lnTo>
                  <a:pt x="3423203" y="119150"/>
                </a:lnTo>
                <a:lnTo>
                  <a:pt x="3406845" y="80376"/>
                </a:lnTo>
                <a:lnTo>
                  <a:pt x="3381470" y="47529"/>
                </a:lnTo>
                <a:lnTo>
                  <a:pt x="3348623" y="22154"/>
                </a:lnTo>
                <a:lnTo>
                  <a:pt x="3309849" y="5796"/>
                </a:lnTo>
                <a:lnTo>
                  <a:pt x="3266693" y="0"/>
                </a:lnTo>
                <a:close/>
              </a:path>
            </a:pathLst>
          </a:custGeom>
          <a:solidFill>
            <a:srgbClr val="4471C4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547039" y="1097152"/>
          <a:ext cx="11255374" cy="55142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825"/>
                <a:gridCol w="2926079"/>
                <a:gridCol w="295910"/>
                <a:gridCol w="152400"/>
                <a:gridCol w="4225925"/>
                <a:gridCol w="377825"/>
                <a:gridCol w="2244725"/>
                <a:gridCol w="501015"/>
                <a:gridCol w="153670"/>
              </a:tblGrid>
              <a:tr h="365760">
                <a:tc gridSpan="9">
                  <a:txBody>
                    <a:bodyPr/>
                    <a:lstStyle/>
                    <a:p>
                      <a:pPr marL="1428115">
                        <a:lnSpc>
                          <a:spcPct val="100000"/>
                        </a:lnSpc>
                        <a:spcBef>
                          <a:spcPts val="114"/>
                        </a:spcBef>
                        <a:tabLst>
                          <a:tab pos="5317490" algn="l"/>
                          <a:tab pos="8672195" algn="l"/>
                        </a:tabLst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	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5-6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	</a:t>
                      </a:r>
                      <a:r>
                        <a:rPr sz="2700" b="1" spc="-37" baseline="3086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10-11</a:t>
                      </a:r>
                      <a:r>
                        <a:rPr sz="2700" b="1" spc="-22" baseline="3086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7" baseline="3086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класс,</a:t>
                      </a:r>
                      <a:r>
                        <a:rPr sz="2700" b="1" spc="-30" baseline="3086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7" baseline="3086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СПО</a:t>
                      </a:r>
                      <a:endParaRPr sz="2700" baseline="3086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82219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78460" marR="302260" indent="-287020">
                        <a:lnSpc>
                          <a:spcPct val="100000"/>
                        </a:lnSpc>
                        <a:spcBef>
                          <a:spcPts val="112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0" dirty="0">
                          <a:latin typeface="Tahoma"/>
                          <a:cs typeface="Tahoma"/>
                        </a:rPr>
                        <a:t>Формировать</a:t>
                      </a:r>
                      <a:r>
                        <a:rPr sz="12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представление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экстремизме,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как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одной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из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актуальных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проблем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современного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общества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14224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7545">
                <a:tc>
                  <a:txBody>
                    <a:bodyPr/>
                    <a:lstStyle/>
                    <a:p>
                      <a:pPr marL="91440">
                        <a:lnSpc>
                          <a:spcPts val="1300"/>
                        </a:lnSpc>
                      </a:pPr>
                      <a:r>
                        <a:rPr sz="12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►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Познакомить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45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событиями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30" dirty="0">
                          <a:latin typeface="Tahoma"/>
                          <a:cs typeface="Tahoma"/>
                        </a:rPr>
                        <a:t>Беслане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4224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828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создать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условия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для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развития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9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340"/>
                        </a:lnSpc>
                      </a:pPr>
                      <a:r>
                        <a:rPr sz="1200" dirty="0">
                          <a:latin typeface="Tahoma"/>
                          <a:cs typeface="Tahoma"/>
                        </a:rPr>
                        <a:t>у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обучающихся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чувства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сопричастности,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78460" indent="-287020">
                        <a:lnSpc>
                          <a:spcPts val="950"/>
                        </a:lnSpc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0" dirty="0">
                          <a:latin typeface="Tahoma"/>
                          <a:cs typeface="Tahoma"/>
                        </a:rPr>
                        <a:t>Формировать</a:t>
                      </a:r>
                      <a:r>
                        <a:rPr sz="12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представление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ответственности,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2496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ts val="885"/>
                        </a:lnSpc>
                      </a:pPr>
                      <a:r>
                        <a:rPr sz="1200" dirty="0">
                          <a:solidFill>
                            <a:srgbClr val="C00000"/>
                          </a:solidFill>
                          <a:latin typeface="Tahoma"/>
                          <a:cs typeface="Tahoma"/>
                        </a:rPr>
                        <a:t>►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">
                        <a:lnSpc>
                          <a:spcPts val="885"/>
                        </a:lnSpc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Закрепить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представления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0B8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525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0B8E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0B8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182879">
                <a:tc gridSpan="4">
                  <a:txBody>
                    <a:bodyPr/>
                    <a:lstStyle/>
                    <a:p>
                      <a:pPr marL="377825">
                        <a:lnSpc>
                          <a:spcPts val="955"/>
                        </a:lnSpc>
                      </a:pPr>
                      <a:r>
                        <a:rPr sz="1200" spc="20" dirty="0">
                          <a:latin typeface="Tahoma"/>
                          <a:cs typeface="Tahoma"/>
                        </a:rPr>
                        <a:t>милосердия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8460">
                        <a:lnSpc>
                          <a:spcPts val="805"/>
                        </a:lnSpc>
                        <a:spcBef>
                          <a:spcPts val="535"/>
                        </a:spcBef>
                      </a:pPr>
                      <a:r>
                        <a:rPr sz="1200" spc="15" dirty="0">
                          <a:latin typeface="Tahoma"/>
                          <a:cs typeface="Tahoma"/>
                        </a:rPr>
                        <a:t>за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экстремистскую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деятельность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6794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">
                        <a:lnSpc>
                          <a:spcPts val="1340"/>
                        </a:lnSpc>
                      </a:pPr>
                      <a:r>
                        <a:rPr sz="1200" spc="20" dirty="0">
                          <a:latin typeface="Tahoma"/>
                          <a:cs typeface="Tahoma"/>
                        </a:rPr>
                        <a:t>об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экстремизме,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как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одной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182879">
                <a:tc gridSpan="4">
                  <a:txBody>
                    <a:bodyPr/>
                    <a:lstStyle/>
                    <a:p>
                      <a:pPr marL="377825" indent="-287020">
                        <a:lnSpc>
                          <a:spcPts val="1225"/>
                        </a:lnSpc>
                        <a:spcBef>
                          <a:spcPts val="11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5" dirty="0">
                          <a:latin typeface="Tahoma"/>
                          <a:cs typeface="Tahoma"/>
                        </a:rPr>
                        <a:t>Информировать</a:t>
                      </a:r>
                      <a:r>
                        <a:rPr sz="12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возможных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рисках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5" dirty="0">
                          <a:latin typeface="Tahoma"/>
                          <a:cs typeface="Tahoma"/>
                        </a:rPr>
                        <a:t>мерах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ahoma"/>
                          <a:cs typeface="Tahoma"/>
                        </a:rPr>
                        <a:t>из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актуальных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проблем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современного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182879">
                <a:tc gridSpan="4">
                  <a:txBody>
                    <a:bodyPr/>
                    <a:lstStyle/>
                    <a:p>
                      <a:pPr marL="377825">
                        <a:lnSpc>
                          <a:spcPts val="1225"/>
                        </a:lnSpc>
                        <a:spcBef>
                          <a:spcPts val="110"/>
                        </a:spcBef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необходимой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безопасности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8460" indent="-287020">
                        <a:lnSpc>
                          <a:spcPts val="1135"/>
                        </a:lnSpc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-5" dirty="0">
                          <a:latin typeface="Tahoma"/>
                          <a:cs typeface="Tahoma"/>
                        </a:rPr>
                        <a:t>Ф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ормиро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ть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ст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н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ое</a:t>
                      </a:r>
                      <a:r>
                        <a:rPr sz="12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тно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шени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ичной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ts val="1340"/>
                        </a:lnSpc>
                      </a:pPr>
                      <a:r>
                        <a:rPr sz="1200" spc="10" dirty="0">
                          <a:latin typeface="Tahoma"/>
                          <a:cs typeface="Tahoma"/>
                        </a:rPr>
                        <a:t>общества,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ответственности,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8288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8460">
                        <a:lnSpc>
                          <a:spcPts val="1135"/>
                        </a:lnSpc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безопасности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">
                        <a:lnSpc>
                          <a:spcPts val="1340"/>
                        </a:lnSpc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предусмотренной</a:t>
                      </a:r>
                      <a:r>
                        <a:rPr sz="120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законодательством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177545">
                <a:tc rowSpan="2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78460" marR="533400" indent="-287020">
                        <a:lnSpc>
                          <a:spcPct val="100000"/>
                        </a:lnSpc>
                        <a:spcBef>
                          <a:spcPts val="295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0" dirty="0">
                          <a:latin typeface="Tahoma"/>
                          <a:cs typeface="Tahoma"/>
                        </a:rPr>
                        <a:t>Формировать</a:t>
                      </a:r>
                      <a:r>
                        <a:rPr sz="1200" spc="-9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правила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поведения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различных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чрезвычайных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ситуациях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3746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">
                        <a:lnSpc>
                          <a:spcPts val="1300"/>
                        </a:lnSpc>
                      </a:pPr>
                      <a:r>
                        <a:rPr sz="1200" spc="70" dirty="0">
                          <a:latin typeface="Tahoma"/>
                          <a:cs typeface="Tahoma"/>
                        </a:rPr>
                        <a:t>РФ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за</a:t>
                      </a:r>
                      <a:r>
                        <a:rPr sz="12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экстремистскую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деятельность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</a:tr>
              <a:tr h="388620"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3" gridSpan="4">
                  <a:txBody>
                    <a:bodyPr/>
                    <a:lstStyle/>
                    <a:p>
                      <a:pPr marL="379095" marR="271780" indent="-287020">
                        <a:lnSpc>
                          <a:spcPct val="100000"/>
                        </a:lnSpc>
                        <a:spcBef>
                          <a:spcPts val="57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spc="5" dirty="0">
                          <a:latin typeface="Tahoma"/>
                          <a:cs typeface="Tahoma"/>
                        </a:rPr>
                        <a:t>Научить транслировать личное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не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г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ти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вн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ое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тно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шени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б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у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чающи</a:t>
                      </a:r>
                      <a:r>
                        <a:rPr sz="1200" spc="-25" dirty="0">
                          <a:latin typeface="Tahoma"/>
                          <a:cs typeface="Tahoma"/>
                        </a:rPr>
                        <a:t>х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ся  к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люб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ым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про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я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ения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р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рори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з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909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экстремизма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9095" marR="13271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spc="25" dirty="0">
                          <a:latin typeface="Tahoma"/>
                          <a:cs typeface="Tahoma"/>
                        </a:rPr>
                        <a:t>Создать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условия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для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получения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опыта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деятельности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по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участию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в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акциях,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направленных на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противодействие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терроризму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экстремизму.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9095" marR="20129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9095" algn="l"/>
                          <a:tab pos="379730" algn="l"/>
                        </a:tabLst>
                      </a:pPr>
                      <a:r>
                        <a:rPr sz="1200" spc="15" dirty="0">
                          <a:latin typeface="Tahoma"/>
                          <a:cs typeface="Tahoma"/>
                        </a:rPr>
                        <a:t>Распространять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положительный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опыт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взаимодействия </a:t>
                      </a:r>
                      <a:r>
                        <a:rPr sz="1200" spc="45" dirty="0">
                          <a:latin typeface="Tahoma"/>
                          <a:cs typeface="Tahoma"/>
                        </a:rPr>
                        <a:t>с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молодежными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 общественными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объединениями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7239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5760">
                <a:tc gridSpan="5">
                  <a:txBody>
                    <a:bodyPr/>
                    <a:lstStyle/>
                    <a:p>
                      <a:pPr marR="287655" algn="ctr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3989704" algn="l"/>
                        </a:tabLst>
                      </a:pPr>
                      <a:r>
                        <a:rPr sz="2700" b="1" spc="-7" baseline="1543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3-4 </a:t>
                      </a:r>
                      <a:r>
                        <a:rPr sz="2700" b="1" baseline="1543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	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7-9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класс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375801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0" dirty="0">
                          <a:latin typeface="Tahoma"/>
                          <a:cs typeface="Tahoma"/>
                        </a:rPr>
                        <a:t>Формировать</a:t>
                      </a:r>
                      <a:r>
                        <a:rPr sz="120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ответственное</a:t>
                      </a:r>
                      <a:r>
                        <a:rPr sz="1200" spc="-9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отношение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78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ичной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бе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з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опасности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7825" marR="20764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-5" dirty="0">
                          <a:latin typeface="Tahoma"/>
                          <a:cs typeface="Tahoma"/>
                        </a:rPr>
                        <a:t>Ф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ормиро</a:t>
                      </a:r>
                      <a:r>
                        <a:rPr sz="1200" spc="-1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35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ть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ичное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не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г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ти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вн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ое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2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тно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шение 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ю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б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ым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пр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я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л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ния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т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ерр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риз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м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7825" marR="4921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экстремизма,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сопереживание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жертвам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терроризма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782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5" dirty="0">
                          <a:latin typeface="Tahoma"/>
                          <a:cs typeface="Tahoma"/>
                        </a:rPr>
                        <a:t>Развивать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навыки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безопасного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поведения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8460" marR="302260" indent="-287020">
                        <a:lnSpc>
                          <a:spcPct val="100000"/>
                        </a:lnSpc>
                        <a:spcBef>
                          <a:spcPts val="505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0" dirty="0">
                          <a:latin typeface="Tahoma"/>
                          <a:cs typeface="Tahoma"/>
                        </a:rPr>
                        <a:t>Формировать</a:t>
                      </a:r>
                      <a:r>
                        <a:rPr sz="12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представление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экстремизме,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30" dirty="0">
                          <a:latin typeface="Tahoma"/>
                          <a:cs typeface="Tahoma"/>
                        </a:rPr>
                        <a:t>как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одной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из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актуальных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проблем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современного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общества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8460" marR="302895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0" dirty="0">
                          <a:latin typeface="Tahoma"/>
                          <a:cs typeface="Tahoma"/>
                        </a:rPr>
                        <a:t>Формировать</a:t>
                      </a:r>
                      <a:r>
                        <a:rPr sz="1200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представление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0" dirty="0">
                          <a:latin typeface="Tahoma"/>
                          <a:cs typeface="Tahoma"/>
                        </a:rPr>
                        <a:t>об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ответственности,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предусмотренной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законодательством</a:t>
                      </a:r>
                      <a:r>
                        <a:rPr sz="1200" spc="-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70" dirty="0">
                          <a:latin typeface="Tahoma"/>
                          <a:cs typeface="Tahoma"/>
                        </a:rPr>
                        <a:t>РФ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8460">
                        <a:lnSpc>
                          <a:spcPct val="100000"/>
                        </a:lnSpc>
                      </a:pPr>
                      <a:r>
                        <a:rPr sz="1200" spc="15" dirty="0">
                          <a:latin typeface="Tahoma"/>
                          <a:cs typeface="Tahoma"/>
                        </a:rPr>
                        <a:t>за</a:t>
                      </a:r>
                      <a:r>
                        <a:rPr sz="12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экстремистскую</a:t>
                      </a:r>
                      <a:r>
                        <a:rPr sz="12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деятельность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8460" marR="28194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10" dirty="0">
                          <a:latin typeface="Tahoma"/>
                          <a:cs typeface="Tahoma"/>
                        </a:rPr>
                        <a:t>Формировать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негативное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отношение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школьников </a:t>
                      </a:r>
                      <a:r>
                        <a:rPr sz="12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75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25" dirty="0">
                          <a:latin typeface="Tahoma"/>
                          <a:cs typeface="Tahoma"/>
                        </a:rPr>
                        <a:t>любым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проявлениям</a:t>
                      </a:r>
                      <a:r>
                        <a:rPr sz="12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терроризма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экстремизма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378460" marR="407670" indent="-28702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00000"/>
                        </a:buClr>
                        <a:buChar char="►"/>
                        <a:tabLst>
                          <a:tab pos="377825" algn="l"/>
                          <a:tab pos="378460" algn="l"/>
                        </a:tabLst>
                      </a:pPr>
                      <a:r>
                        <a:rPr sz="1200" spc="20" dirty="0">
                          <a:latin typeface="Tahoma"/>
                          <a:cs typeface="Tahoma"/>
                        </a:rPr>
                        <a:t>Расширять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знания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школьников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о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действиях, </a:t>
                      </a:r>
                      <a:r>
                        <a:rPr sz="12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способствующих</a:t>
                      </a:r>
                      <a:r>
                        <a:rPr sz="12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dirty="0">
                          <a:latin typeface="Tahoma"/>
                          <a:cs typeface="Tahoma"/>
                        </a:rPr>
                        <a:t>противодействию</a:t>
                      </a:r>
                      <a:r>
                        <a:rPr sz="1200" spc="-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5" dirty="0">
                          <a:latin typeface="Tahoma"/>
                          <a:cs typeface="Tahoma"/>
                        </a:rPr>
                        <a:t>экстремизму </a:t>
                      </a:r>
                      <a:r>
                        <a:rPr sz="1200" spc="-3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-1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2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spc="10" dirty="0">
                          <a:latin typeface="Tahoma"/>
                          <a:cs typeface="Tahoma"/>
                        </a:rPr>
                        <a:t>терроризму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T="6413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394D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1772</Words>
  <Application>Microsoft Office PowerPoint</Application>
  <PresentationFormat>Широкоэкранный</PresentationFormat>
  <Paragraphs>375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Calibri</vt:lpstr>
      <vt:lpstr>Tahoma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ПРОФИЛАКТИЧЕСКИЕ НЕДЕЛИ: СТРУКТУРА ДОКУМЕНТА</vt:lpstr>
      <vt:lpstr>Методические рекомендации</vt:lpstr>
      <vt:lpstr>ЧТО ТАКОЕ ТЕРРОРИЗМ И ЭКСТРЕМИЗМ?</vt:lpstr>
      <vt:lpstr>ПРОФИЛАКТИКА ЭКСТРЕМИЗМА И ТЕРРОРИЗМА: ЦЕЛЕВЫЕ ОРИЕНТИРЫ</vt:lpstr>
      <vt:lpstr>ПРОФИЛАКТИКА ЭКСТРЕМИЗМА И ТЕРРОРИЗМА:</vt:lpstr>
      <vt:lpstr>ПРОФИЛАКТИКА ЭКСТРЕМИЗМА И ТЕРРОРИЗМА: ЗАДАЧИ</vt:lpstr>
      <vt:lpstr>ПРОФИЛАКТИКА ЭКСТРЕМИЗМА И ТЕРРОРИЗМА: ФОРМАТЫ РАБОТЫ С ДЕТЬМИ</vt:lpstr>
      <vt:lpstr>ПРОФИЛАКТИКА ЭКСТРЕМИЗМА И ТЕРРОРИЗМА: ФОРМАТЫ РАБОТЫ С ДЕТЬМИ</vt:lpstr>
      <vt:lpstr>ПРОФИЛАКТИКА ЭКСТРЕМИЗМА И ТЕРРОРИЗМА: ФОРМАТЫ РАБОТЫ С ДЕТЬМИ</vt:lpstr>
      <vt:lpstr>ПЕДАГОГИЧЕСКИЕ ПОДСКАЗКИ: ПРИНЦИПЫ РАЗРАБОТКИ СОДЕРЖАНИЯ</vt:lpstr>
      <vt:lpstr>ПЕДАГОГИЧЕСКИЕ ПОДСКАЗКИ: ПРО ПРОЕКТИРОВАНИЕ</vt:lpstr>
      <vt:lpstr>ПЕДАГОГИЧЕСКИЕ ПОДСКАЗКИ: ПРО ПОДХОДЫ</vt:lpstr>
      <vt:lpstr>ПЕДАГОГИЧЕСКИЕ ПОДСКАЗКИ: ОБРАТНАЯ СВЯЗЬ</vt:lpstr>
      <vt:lpstr>ПСИХОЛОГИЧЕСКИЕ ПОДСКАЗКИ</vt:lpstr>
      <vt:lpstr>ПРОФИЛАКТИКА ЭКСТРЕМИЗМА И ТЕРРОРИЗМА: : РЕСУРСЫ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Romanova_LN1973@outlook.com</dc:creator>
  <cp:lastModifiedBy>Белова_ИБ</cp:lastModifiedBy>
  <cp:revision>2</cp:revision>
  <dcterms:created xsi:type="dcterms:W3CDTF">2024-05-29T04:00:57Z</dcterms:created>
  <dcterms:modified xsi:type="dcterms:W3CDTF">2024-05-30T05:52:37Z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2023-09-04T00:00:00Z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2024-05-29T00:00:00Z</vt:filetime>
  </property>
</Properties>
</file>